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y="5143500" cx="9144000"/>
  <p:notesSz cx="6858000" cy="9144000"/>
  <p:embeddedFontLst>
    <p:embeddedFont>
      <p:font typeface="Roboto"/>
      <p:regular r:id="rId82"/>
      <p:bold r:id="rId83"/>
      <p:italic r:id="rId84"/>
      <p:boldItalic r:id="rId85"/>
    </p:embeddedFont>
    <p:embeddedFont>
      <p:font typeface="PT Sans Narrow"/>
      <p:regular r:id="rId86"/>
      <p:bold r:id="rId87"/>
    </p:embeddedFont>
    <p:embeddedFont>
      <p:font typeface="Helvetica Neue"/>
      <p:regular r:id="rId88"/>
      <p:bold r:id="rId89"/>
      <p:italic r:id="rId90"/>
      <p:boldItalic r:id="rId91"/>
    </p:embeddedFont>
    <p:embeddedFont>
      <p:font typeface="Open Sans"/>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F391BFB-7935-40C8-BDA9-C5544B1048D9}">
  <a:tblStyle styleId="{7F391BFB-7935-40C8-BDA9-C5544B1048D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oboto-italic.fntdata"/><Relationship Id="rId83" Type="http://schemas.openxmlformats.org/officeDocument/2006/relationships/font" Target="fonts/Roboto-bold.fntdata"/><Relationship Id="rId42" Type="http://schemas.openxmlformats.org/officeDocument/2006/relationships/slide" Target="slides/slide36.xml"/><Relationship Id="rId86" Type="http://schemas.openxmlformats.org/officeDocument/2006/relationships/font" Target="fonts/PTSansNarrow-regular.fntdata"/><Relationship Id="rId41" Type="http://schemas.openxmlformats.org/officeDocument/2006/relationships/slide" Target="slides/slide35.xml"/><Relationship Id="rId85" Type="http://schemas.openxmlformats.org/officeDocument/2006/relationships/font" Target="fonts/Roboto-boldItalic.fntdata"/><Relationship Id="rId44" Type="http://schemas.openxmlformats.org/officeDocument/2006/relationships/slide" Target="slides/slide38.xml"/><Relationship Id="rId88" Type="http://schemas.openxmlformats.org/officeDocument/2006/relationships/font" Target="fonts/HelveticaNeue-regular.fntdata"/><Relationship Id="rId43" Type="http://schemas.openxmlformats.org/officeDocument/2006/relationships/slide" Target="slides/slide37.xml"/><Relationship Id="rId87" Type="http://schemas.openxmlformats.org/officeDocument/2006/relationships/font" Target="fonts/PTSansNarrow-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HelveticaNeue-bold.fntdata"/><Relationship Id="rId80" Type="http://schemas.openxmlformats.org/officeDocument/2006/relationships/slide" Target="slides/slide74.xml"/><Relationship Id="rId82" Type="http://schemas.openxmlformats.org/officeDocument/2006/relationships/font" Target="fonts/Roboto-regular.fntdata"/><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schemas.openxmlformats.org/officeDocument/2006/relationships/font" Target="fonts/OpenSans-boldItalic.fntdata"/><Relationship Id="rId50" Type="http://schemas.openxmlformats.org/officeDocument/2006/relationships/slide" Target="slides/slide44.xml"/><Relationship Id="rId94" Type="http://schemas.openxmlformats.org/officeDocument/2006/relationships/font" Target="fonts/OpenSans-italic.fntdata"/><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HelveticaNeue-boldItalic.fntdata"/><Relationship Id="rId90" Type="http://schemas.openxmlformats.org/officeDocument/2006/relationships/font" Target="fonts/HelveticaNeue-italic.fntdata"/><Relationship Id="rId93" Type="http://schemas.openxmlformats.org/officeDocument/2006/relationships/font" Target="fonts/OpenSans-bold.fntdata"/><Relationship Id="rId92" Type="http://schemas.openxmlformats.org/officeDocument/2006/relationships/font" Target="fonts/OpenSans-regular.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fdba41f42_1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fdba41f42_1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fdba41f4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fdba41f4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Corresponds to normal sense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fdba41f42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fdba41f42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fdba41f42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fdba41f42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dff5a0514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dff5a0514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fdba41f42_1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dfdba41f42_1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fdba41f4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fdba41f4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00528d9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00528d9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050">
                <a:highlight>
                  <a:srgbClr val="FFFFFF"/>
                </a:highlight>
              </a:rPr>
              <a:t>The idea is rather simple -- we train our model on a small segment of the time series from the beginning until some timepoint , make predictions for the next  steps, and calculate an error. Then, we expand our training sample to  value, make predictions from  until , and continue moving our test segment of the time series until we hit the last available observation. As a result, we have as many folds as  will fit between the initial training sample and the last observation. </a:t>
            </a:r>
            <a:endParaRPr sz="1400"/>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3f604471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3f604471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fdba41f42_1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dfdba41f42_1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the first family of models: Time Series</a:t>
            </a:r>
            <a:endParaRPr/>
          </a:p>
          <a:p>
            <a:pPr indent="0" lvl="0" marL="0" rtl="0" algn="l">
              <a:spcBef>
                <a:spcPts val="0"/>
              </a:spcBef>
              <a:spcAft>
                <a:spcPts val="0"/>
              </a:spcAft>
              <a:buNone/>
            </a:pPr>
            <a:r>
              <a:rPr lang="en-GB"/>
              <a:t>We have learned TS models in class especially ARIMA, SARIMA models</a:t>
            </a:r>
            <a:endParaRPr/>
          </a:p>
          <a:p>
            <a:pPr indent="0" lvl="0" marL="0" rtl="0" algn="l">
              <a:spcBef>
                <a:spcPts val="0"/>
              </a:spcBef>
              <a:spcAft>
                <a:spcPts val="0"/>
              </a:spcAft>
              <a:buNone/>
            </a:pPr>
            <a:r>
              <a:rPr lang="en-GB"/>
              <a:t>So we have to apply some tricks in order to apply SARIMA method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fdb7fd0f6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fdb7fd0f6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fdba41f42_1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dfdba41f42_1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dfdba41f42_1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dfdba41f42_1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helps us to define the initial </a:t>
            </a:r>
            <a:r>
              <a:rPr lang="en-GB"/>
              <a:t>differentiation</a:t>
            </a:r>
            <a:r>
              <a:rPr lang="en-GB"/>
              <a:t> term for the SARIMAX model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3f604471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e3f604471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3f604471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e3f604471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3f604471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e3f604471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3f604471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3f604471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e3f604471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e3f604471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dfdba41f42_1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dfdba41f42_1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fdba41f42_1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dfdba41f42_1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Overall, the multiples seasonalities have been properly captured by the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However, the forecasted values are not so satisfying and can be improved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Cross-validation on the training set and a reduction of the forecasting period were considered to try improving the model</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dfdba41f42_1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dfdba41f42_1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fdba41f42_1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fdba41f42_1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dfdba41f42_1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dfdba41f42_1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fdba41f42_1_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dfdba41f42_1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00528d91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00528d91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dfdba41f42_1_1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dfdba41f42_1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first we implemented Lasso Regression on our dataset with the covariates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fdba41f42_1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dfdba41f42_1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dfdba41f42_1_1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dfdba41f42_1_1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dfdba41f42_1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dfdba41f42_1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dfdba41f42_1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dfdba41f42_1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dfdba41f42_1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dfdba41f42_1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dfdba41f42_1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dfdba41f42_1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fdb7fd0f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fdb7fd0f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dfdba41f42_1_1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dfdba41f42_1_1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dfdba41f42_1_1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dfdba41f42_1_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dfdba41f42_1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dfdba41f42_1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have seen some comments that RF doesn’t work well with TS, however we still see popular application for energy production prediction</a:t>
            </a:r>
            <a:endParaRPr/>
          </a:p>
          <a:p>
            <a:pPr indent="0" lvl="0" marL="0" rtl="0" algn="l">
              <a:spcBef>
                <a:spcPts val="0"/>
              </a:spcBef>
              <a:spcAft>
                <a:spcPts val="0"/>
              </a:spcAft>
              <a:buNone/>
            </a:pPr>
            <a:r>
              <a:rPr lang="en-GB"/>
              <a:t>The performance can usually be improved by limiting the number of features, and that’s also one of the season we prefer to use the reduced feature space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dfdba41f42_1_1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dfdba41f42_1_1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dfdba41f42_1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dfdba41f42_1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dfdba41f42_1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dfdba41f42_1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Which is widely used for kaggle competitions and generate good results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dfdba41f42_1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dfdba41f42_1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e3f604471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e3f604471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dfdba41f42_1_1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dfdba41f42_1_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e5102332a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e5102332a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dfdb7fd0f6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dfdb7fd0f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e5102332ae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e5102332ae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fdba41f42_1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dfdba41f42_1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dfdba41f42_1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dfdba41f42_1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dfdba41f42_1_1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dfdba41f42_1_1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dfdba41f42_1_1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dfdba41f42_1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dfdba41f42_1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dfdba41f42_1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dfdba41f42_1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dfdba41f42_1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e3f6044718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e3f6044718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e3f604471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e3f604471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dfdba41f42_1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dfdba41f42_1_1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fdba41f42_1_10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dfdba41f42_1_10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dfdba41f42_1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dfdba41f42_1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dfdba41f42_1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dfdba41f42_1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dfdba41f42_1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dfdba41f42_1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e3f6044718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e3f6044718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dfdba41f42_1_1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dfdba41f42_1_1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dfdba41f42_1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dfdba41f42_1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e5102332ae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e5102332ae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e5941c08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e5941c08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e5941c089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e5941c089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e5941c089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e5941c089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fdb7fd0f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fdb7fd0f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After reading some existing research papers on energy production or consumption prediction, we have pre-defined some </a:t>
            </a:r>
            <a:r>
              <a:rPr lang="en-GB"/>
              <a:t>important</a:t>
            </a:r>
            <a:r>
              <a:rPr lang="en-GB"/>
              <a:t> features to include for our project.</a:t>
            </a:r>
            <a:endParaRPr/>
          </a:p>
          <a:p>
            <a:pPr indent="0" lvl="0" marL="0" rtl="0" algn="l">
              <a:spcBef>
                <a:spcPts val="0"/>
              </a:spcBef>
              <a:spcAft>
                <a:spcPts val="0"/>
              </a:spcAft>
              <a:buNone/>
            </a:pPr>
            <a:r>
              <a:rPr lang="en-GB"/>
              <a:t>We collected 3 data sets in the end</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e5941c089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e5941c089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dfdba41f42_1_1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dfdba41f42_1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dfdba41f42_1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dfdba41f42_1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e3f604471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e3f604471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dfdba41f4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dfdba41f4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e3f604471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e3f604471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fdba41f4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fdba41f4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each of the dataset, we have performed some data cleaning and processing, including:</a:t>
            </a:r>
            <a:endParaRPr/>
          </a:p>
          <a:p>
            <a:pPr indent="-298450" lvl="0" marL="457200" rtl="0" algn="l">
              <a:spcBef>
                <a:spcPts val="0"/>
              </a:spcBef>
              <a:spcAft>
                <a:spcPts val="0"/>
              </a:spcAft>
              <a:buSzPts val="1100"/>
              <a:buAutoNum type="arabicPeriod"/>
            </a:pPr>
            <a:r>
              <a:rPr lang="en-GB"/>
              <a:t>E.g. in the raw weather dataset, every column is represented with a specific code so we have to refer to a 100 page documentation to understand each field</a:t>
            </a:r>
            <a:endParaRPr/>
          </a:p>
          <a:p>
            <a:pPr indent="-298450" lvl="0" marL="457200" rtl="0" algn="l">
              <a:spcBef>
                <a:spcPts val="0"/>
              </a:spcBef>
              <a:spcAft>
                <a:spcPts val="0"/>
              </a:spcAft>
              <a:buSzPts val="1100"/>
              <a:buAutoNum type="arabicPeriod"/>
            </a:pPr>
            <a:r>
              <a:rPr lang="en-GB"/>
              <a:t>Also in the weather dataset, one column represents one field and contains 4 to 5 information related to that field. One field may be wind speed, air temperature etc.</a:t>
            </a:r>
            <a:endParaRPr/>
          </a:p>
          <a:p>
            <a:pPr indent="0" lvl="0" marL="457200" rtl="0" algn="l">
              <a:spcBef>
                <a:spcPts val="0"/>
              </a:spcBef>
              <a:spcAft>
                <a:spcPts val="0"/>
              </a:spcAft>
              <a:buNone/>
            </a:pPr>
            <a:r>
              <a:rPr lang="en-GB"/>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fdba41f4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fdba41f4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in the end we merge all three datasets together and get a dataframe containing: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 of data records also allows us to apply some deep learning models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nvSpPr>
        <p:spPr>
          <a:xfrm>
            <a:off x="714150" y="710250"/>
            <a:ext cx="7715700" cy="3723000"/>
          </a:xfrm>
          <a:prstGeom prst="rect">
            <a:avLst/>
          </a:prstGeom>
          <a:solidFill>
            <a:srgbClr val="FFFFFF">
              <a:alpha val="79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2" name="Google Shape;12;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3" name="Google Shape;13;p2"/>
          <p:cNvGrpSpPr/>
          <p:nvPr/>
        </p:nvGrpSpPr>
        <p:grpSpPr>
          <a:xfrm>
            <a:off x="1004144" y="1022025"/>
            <a:ext cx="7136668" cy="152400"/>
            <a:chOff x="1346429" y="1011300"/>
            <a:chExt cx="6452100" cy="152400"/>
          </a:xfrm>
        </p:grpSpPr>
        <p:cxnSp>
          <p:nvCxnSpPr>
            <p:cNvPr id="14" name="Google Shape;14;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5" name="Google Shape;15;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6" name="Google Shape;16;p2"/>
          <p:cNvGrpSpPr/>
          <p:nvPr/>
        </p:nvGrpSpPr>
        <p:grpSpPr>
          <a:xfrm>
            <a:off x="1004151" y="3969100"/>
            <a:ext cx="7136668" cy="152400"/>
            <a:chOff x="1346435" y="3969088"/>
            <a:chExt cx="6452100" cy="152400"/>
          </a:xfrm>
        </p:grpSpPr>
        <p:cxnSp>
          <p:nvCxnSpPr>
            <p:cNvPr id="17" name="Google Shape;17;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8" name="Google Shape;18;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9" name="Google Shape;19;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20" name="Google Shape;20;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1" name="Google Shape;21;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9" name="Google Shape;59;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5" name="Google Shape;2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9" name="Google Shape;29;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 name="Google Shape;3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3" name="Google Shape;33;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8" name="Google Shape;3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3" name="Shape 43"/>
        <p:cNvGrpSpPr/>
        <p:nvPr/>
      </p:nvGrpSpPr>
      <p:grpSpPr>
        <a:xfrm>
          <a:off x="0" y="0"/>
          <a:ext cx="0" cy="0"/>
          <a:chOff x="0" y="0"/>
          <a:chExt cx="0" cy="0"/>
        </a:xfrm>
      </p:grpSpPr>
      <p:sp>
        <p:nvSpPr>
          <p:cNvPr id="44" name="Google Shape;44;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hyperlink" Target="https://nbviewer.jupyter.org/github/Yorko/mlcourse_open/blob/master/jupyter_english/topic09_time_series/topic9_part1_time_series_python.ipynb"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0.png"/><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opendata.reseaux-energies.fr/explore/dataset/eco2mix-regional-cons-def/table/?disjunctive.libelle_region&amp;disjunctive.nature&amp;sort=solaire&amp;refine.libelle_region=%C3%8Ele-de-France" TargetMode="External"/><Relationship Id="rId4" Type="http://schemas.openxmlformats.org/officeDocument/2006/relationships/hyperlink" Target="https://opendata.reseaux-energies.fr/explore/dataset/rayonnement-solaire-vitesse-vent-tri-horaires-regionaux/table/?disjunctive.region&amp;sort=-date&amp;refine.region=Ile-de-France&amp;refine.region=%C3%8Ele-de-France" TargetMode="External"/><Relationship Id="rId5" Type="http://schemas.openxmlformats.org/officeDocument/2006/relationships/hyperlink" Target="https://www.ncei.noaa.gov/access/search/data-search/global-hourly?bbox=51.091,-4.777,41.367,9.553&amp;place=Country:146&amp;stations=07156099999" TargetMode="External"/><Relationship Id="rId6" Type="http://schemas.openxmlformats.org/officeDocument/2006/relationships/hyperlink" Target="https://www.cre.fr/Pages-annexes/open-data" TargetMode="External"/><Relationship Id="rId7" Type="http://schemas.openxmlformats.org/officeDocument/2006/relationships/hyperlink" Target="https://www.ncei.noaa.gov/"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3.png"/><Relationship Id="rId4" Type="http://schemas.openxmlformats.org/officeDocument/2006/relationships/image" Target="../media/image4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Solar Energy Production Forecast</a:t>
            </a:r>
            <a:endParaRPr/>
          </a:p>
        </p:txBody>
      </p:sp>
      <p:sp>
        <p:nvSpPr>
          <p:cNvPr id="68" name="Google Shape;68;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GB"/>
              <a:t>Three-hourly forecast </a:t>
            </a:r>
            <a:r>
              <a:rPr lang="en-GB"/>
              <a:t>Île-de-France</a:t>
            </a:r>
            <a:endParaRPr/>
          </a:p>
        </p:txBody>
      </p:sp>
      <p:sp>
        <p:nvSpPr>
          <p:cNvPr id="69" name="Google Shape;69;p13"/>
          <p:cNvSpPr txBox="1"/>
          <p:nvPr/>
        </p:nvSpPr>
        <p:spPr>
          <a:xfrm>
            <a:off x="1032450" y="3591250"/>
            <a:ext cx="7079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Open Sans"/>
                <a:ea typeface="Open Sans"/>
                <a:cs typeface="Open Sans"/>
                <a:sym typeface="Open Sans"/>
              </a:rPr>
              <a:t>Team Solar Power (Yijun ZHU, Raphaël ADAMCZYK, Hani CHERID)</a:t>
            </a: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p:nvPr/>
        </p:nvSpPr>
        <p:spPr>
          <a:xfrm rot="-2700000">
            <a:off x="2942202" y="2257043"/>
            <a:ext cx="3115371" cy="582515"/>
          </a:xfrm>
          <a:prstGeom prst="flowChartAlternateProcess">
            <a:avLst/>
          </a:prstGeom>
          <a:noFill/>
          <a:ln cap="flat" cmpd="sng" w="28575">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22"/>
          <p:cNvGrpSpPr/>
          <p:nvPr/>
        </p:nvGrpSpPr>
        <p:grpSpPr>
          <a:xfrm>
            <a:off x="6254516" y="1318143"/>
            <a:ext cx="2460300" cy="2460300"/>
            <a:chOff x="6254516" y="1318143"/>
            <a:chExt cx="2460300" cy="2460300"/>
          </a:xfrm>
        </p:grpSpPr>
        <p:sp>
          <p:nvSpPr>
            <p:cNvPr id="172" name="Google Shape;172;p22"/>
            <p:cNvSpPr/>
            <p:nvPr/>
          </p:nvSpPr>
          <p:spPr>
            <a:xfrm rot="2700000">
              <a:off x="7239866" y="1053398"/>
              <a:ext cx="489601" cy="2989789"/>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249C90"/>
                  </a:solidFill>
                  <a:latin typeface="Roboto"/>
                  <a:ea typeface="Roboto"/>
                  <a:cs typeface="Roboto"/>
                  <a:sym typeface="Roboto"/>
                </a:rPr>
                <a:t>5</a:t>
              </a:r>
              <a:endParaRPr b="1" sz="900">
                <a:solidFill>
                  <a:srgbClr val="249C90"/>
                </a:solidFill>
                <a:latin typeface="Roboto"/>
                <a:ea typeface="Roboto"/>
                <a:cs typeface="Roboto"/>
                <a:sym typeface="Roboto"/>
              </a:endParaRPr>
            </a:p>
          </p:txBody>
        </p:sp>
        <p:sp>
          <p:nvSpPr>
            <p:cNvPr id="174" name="Google Shape;174;p22"/>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Evaluation and prediction</a:t>
              </a:r>
              <a:endParaRPr b="1" sz="1100">
                <a:solidFill>
                  <a:srgbClr val="FFFFFF"/>
                </a:solidFill>
                <a:latin typeface="Roboto"/>
                <a:ea typeface="Roboto"/>
                <a:cs typeface="Roboto"/>
                <a:sym typeface="Roboto"/>
              </a:endParaRPr>
            </a:p>
          </p:txBody>
        </p:sp>
      </p:grpSp>
      <p:grpSp>
        <p:nvGrpSpPr>
          <p:cNvPr id="175" name="Google Shape;175;p22"/>
          <p:cNvGrpSpPr/>
          <p:nvPr/>
        </p:nvGrpSpPr>
        <p:grpSpPr>
          <a:xfrm>
            <a:off x="4761418" y="1318143"/>
            <a:ext cx="2460300" cy="2460300"/>
            <a:chOff x="4761418" y="1318143"/>
            <a:chExt cx="2460300" cy="2460300"/>
          </a:xfrm>
        </p:grpSpPr>
        <p:sp>
          <p:nvSpPr>
            <p:cNvPr id="176" name="Google Shape;176;p22"/>
            <p:cNvSpPr/>
            <p:nvPr/>
          </p:nvSpPr>
          <p:spPr>
            <a:xfrm rot="2700000">
              <a:off x="5746767" y="1053398"/>
              <a:ext cx="489601" cy="2989789"/>
            </a:xfrm>
            <a:prstGeom prst="roundRect">
              <a:avLst>
                <a:gd fmla="val 50000" name="adj"/>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F887E"/>
                  </a:solidFill>
                  <a:latin typeface="Roboto"/>
                  <a:ea typeface="Roboto"/>
                  <a:cs typeface="Roboto"/>
                  <a:sym typeface="Roboto"/>
                </a:rPr>
                <a:t>4</a:t>
              </a:r>
              <a:endParaRPr b="1" sz="900">
                <a:solidFill>
                  <a:srgbClr val="1F887E"/>
                </a:solidFill>
                <a:latin typeface="Roboto"/>
                <a:ea typeface="Roboto"/>
                <a:cs typeface="Roboto"/>
                <a:sym typeface="Roboto"/>
              </a:endParaRPr>
            </a:p>
          </p:txBody>
        </p:sp>
        <p:sp>
          <p:nvSpPr>
            <p:cNvPr id="178" name="Google Shape;178;p22"/>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modeling</a:t>
              </a:r>
              <a:endParaRPr b="1" sz="1100">
                <a:solidFill>
                  <a:srgbClr val="FFFFFF"/>
                </a:solidFill>
                <a:latin typeface="Roboto"/>
                <a:ea typeface="Roboto"/>
                <a:cs typeface="Roboto"/>
                <a:sym typeface="Roboto"/>
              </a:endParaRPr>
            </a:p>
          </p:txBody>
        </p:sp>
      </p:grpSp>
      <p:grpSp>
        <p:nvGrpSpPr>
          <p:cNvPr id="179" name="Google Shape;179;p22"/>
          <p:cNvGrpSpPr/>
          <p:nvPr/>
        </p:nvGrpSpPr>
        <p:grpSpPr>
          <a:xfrm>
            <a:off x="3269751" y="1318143"/>
            <a:ext cx="2460300" cy="2460300"/>
            <a:chOff x="3269751" y="1318143"/>
            <a:chExt cx="2460300" cy="2460300"/>
          </a:xfrm>
        </p:grpSpPr>
        <p:sp>
          <p:nvSpPr>
            <p:cNvPr id="180" name="Google Shape;180;p22"/>
            <p:cNvSpPr/>
            <p:nvPr/>
          </p:nvSpPr>
          <p:spPr>
            <a:xfrm rot="2700000">
              <a:off x="4255100" y="1053398"/>
              <a:ext cx="489601" cy="2989789"/>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1D7E74"/>
                  </a:solidFill>
                  <a:latin typeface="Roboto"/>
                  <a:ea typeface="Roboto"/>
                  <a:cs typeface="Roboto"/>
                  <a:sym typeface="Roboto"/>
                </a:rPr>
                <a:t>3</a:t>
              </a:r>
              <a:endParaRPr b="1" sz="1200">
                <a:solidFill>
                  <a:srgbClr val="1D7E74"/>
                </a:solidFill>
                <a:latin typeface="Roboto"/>
                <a:ea typeface="Roboto"/>
                <a:cs typeface="Roboto"/>
                <a:sym typeface="Roboto"/>
              </a:endParaRPr>
            </a:p>
          </p:txBody>
        </p:sp>
        <p:sp>
          <p:nvSpPr>
            <p:cNvPr id="182" name="Google Shape;182;p22"/>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FFFFFF"/>
                  </a:solidFill>
                  <a:latin typeface="Roboto"/>
                  <a:ea typeface="Roboto"/>
                  <a:cs typeface="Roboto"/>
                  <a:sym typeface="Roboto"/>
                </a:rPr>
                <a:t>Data exploration</a:t>
              </a:r>
              <a:endParaRPr b="1">
                <a:solidFill>
                  <a:srgbClr val="FFFFFF"/>
                </a:solidFill>
                <a:latin typeface="Roboto"/>
                <a:ea typeface="Roboto"/>
                <a:cs typeface="Roboto"/>
                <a:sym typeface="Roboto"/>
              </a:endParaRPr>
            </a:p>
          </p:txBody>
        </p:sp>
      </p:grpSp>
      <p:grpSp>
        <p:nvGrpSpPr>
          <p:cNvPr id="183" name="Google Shape;183;p22"/>
          <p:cNvGrpSpPr/>
          <p:nvPr/>
        </p:nvGrpSpPr>
        <p:grpSpPr>
          <a:xfrm>
            <a:off x="1776626" y="1318143"/>
            <a:ext cx="2460300" cy="2460300"/>
            <a:chOff x="1776626" y="1318143"/>
            <a:chExt cx="2460300" cy="2460300"/>
          </a:xfrm>
        </p:grpSpPr>
        <p:grpSp>
          <p:nvGrpSpPr>
            <p:cNvPr id="184" name="Google Shape;184;p22"/>
            <p:cNvGrpSpPr/>
            <p:nvPr/>
          </p:nvGrpSpPr>
          <p:grpSpPr>
            <a:xfrm>
              <a:off x="1776626" y="1318143"/>
              <a:ext cx="2460300" cy="2460300"/>
              <a:chOff x="1776626" y="1318143"/>
              <a:chExt cx="2460300" cy="2460300"/>
            </a:xfrm>
          </p:grpSpPr>
          <p:sp>
            <p:nvSpPr>
              <p:cNvPr id="185" name="Google Shape;185;p22"/>
              <p:cNvSpPr/>
              <p:nvPr/>
            </p:nvSpPr>
            <p:spPr>
              <a:xfrm rot="2700000">
                <a:off x="2761975" y="1053398"/>
                <a:ext cx="489601" cy="2989789"/>
              </a:xfrm>
              <a:prstGeom prst="roundRect">
                <a:avLst>
                  <a:gd fmla="val 50000" name="adj"/>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mining and processing</a:t>
                </a:r>
                <a:endParaRPr b="1" sz="1100">
                  <a:solidFill>
                    <a:srgbClr val="FFFFFF"/>
                  </a:solidFill>
                  <a:latin typeface="Roboto"/>
                  <a:ea typeface="Roboto"/>
                  <a:cs typeface="Roboto"/>
                  <a:sym typeface="Roboto"/>
                </a:endParaRPr>
              </a:p>
            </p:txBody>
          </p:sp>
        </p:grpSp>
        <p:sp>
          <p:nvSpPr>
            <p:cNvPr id="187" name="Google Shape;187;p22"/>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B786E"/>
                  </a:solidFill>
                  <a:latin typeface="Roboto"/>
                  <a:ea typeface="Roboto"/>
                  <a:cs typeface="Roboto"/>
                  <a:sym typeface="Roboto"/>
                </a:rPr>
                <a:t>2</a:t>
              </a:r>
              <a:endParaRPr b="1" sz="900">
                <a:solidFill>
                  <a:srgbClr val="1B786E"/>
                </a:solidFill>
                <a:latin typeface="Roboto"/>
                <a:ea typeface="Roboto"/>
                <a:cs typeface="Roboto"/>
                <a:sym typeface="Roboto"/>
              </a:endParaRPr>
            </a:p>
          </p:txBody>
        </p:sp>
      </p:grpSp>
      <p:grpSp>
        <p:nvGrpSpPr>
          <p:cNvPr id="188" name="Google Shape;188;p22"/>
          <p:cNvGrpSpPr/>
          <p:nvPr/>
        </p:nvGrpSpPr>
        <p:grpSpPr>
          <a:xfrm>
            <a:off x="284959" y="1318143"/>
            <a:ext cx="2460300" cy="2460300"/>
            <a:chOff x="284959" y="1318143"/>
            <a:chExt cx="2460300" cy="2460300"/>
          </a:xfrm>
        </p:grpSpPr>
        <p:sp>
          <p:nvSpPr>
            <p:cNvPr id="189" name="Google Shape;189;p22"/>
            <p:cNvSpPr/>
            <p:nvPr/>
          </p:nvSpPr>
          <p:spPr>
            <a:xfrm rot="2700000">
              <a:off x="1270309" y="1053398"/>
              <a:ext cx="489601" cy="2989789"/>
            </a:xfrm>
            <a:prstGeom prst="round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55B54"/>
                  </a:solidFill>
                  <a:latin typeface="Roboto"/>
                  <a:ea typeface="Roboto"/>
                  <a:cs typeface="Roboto"/>
                  <a:sym typeface="Roboto"/>
                </a:rPr>
                <a:t>1</a:t>
              </a:r>
              <a:endParaRPr b="1" sz="900">
                <a:solidFill>
                  <a:srgbClr val="155B54"/>
                </a:solidFill>
                <a:latin typeface="Roboto"/>
                <a:ea typeface="Roboto"/>
                <a:cs typeface="Roboto"/>
                <a:sym typeface="Roboto"/>
              </a:endParaRPr>
            </a:p>
          </p:txBody>
        </p:sp>
        <p:sp>
          <p:nvSpPr>
            <p:cNvPr id="191" name="Google Shape;191;p22"/>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Project definition</a:t>
              </a:r>
              <a:endParaRPr b="1" sz="1100">
                <a:solidFill>
                  <a:srgbClr val="FFFFFF"/>
                </a:solidFill>
                <a:latin typeface="Roboto"/>
                <a:ea typeface="Roboto"/>
                <a:cs typeface="Roboto"/>
                <a:sym typeface="Roboto"/>
              </a:endParaRPr>
            </a:p>
          </p:txBody>
        </p:sp>
      </p:grpSp>
      <p:sp>
        <p:nvSpPr>
          <p:cNvPr id="192" name="Google Shape;192;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framework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exploration </a:t>
            </a:r>
            <a:endParaRPr/>
          </a:p>
        </p:txBody>
      </p:sp>
      <p:sp>
        <p:nvSpPr>
          <p:cNvPr id="198" name="Google Shape;198;p23"/>
          <p:cNvSpPr txBox="1"/>
          <p:nvPr>
            <p:ph idx="1" type="body"/>
          </p:nvPr>
        </p:nvSpPr>
        <p:spPr>
          <a:xfrm>
            <a:off x="311700" y="1152425"/>
            <a:ext cx="8520600" cy="317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Key observations</a:t>
            </a:r>
            <a:endParaRPr/>
          </a:p>
          <a:p>
            <a:pPr indent="-342900" lvl="0" marL="457200" rtl="0" algn="l">
              <a:spcBef>
                <a:spcPts val="1200"/>
              </a:spcBef>
              <a:spcAft>
                <a:spcPts val="0"/>
              </a:spcAft>
              <a:buSzPts val="1800"/>
              <a:buChar char="●"/>
            </a:pPr>
            <a:r>
              <a:rPr b="1" lang="en-GB" sz="1400"/>
              <a:t>Daily seasonality</a:t>
            </a:r>
            <a:r>
              <a:rPr lang="en-GB"/>
              <a:t> </a:t>
            </a:r>
            <a:endParaRPr/>
          </a:p>
        </p:txBody>
      </p:sp>
      <p:sp>
        <p:nvSpPr>
          <p:cNvPr id="199" name="Google Shape;199;p23"/>
          <p:cNvSpPr txBox="1"/>
          <p:nvPr/>
        </p:nvSpPr>
        <p:spPr>
          <a:xfrm>
            <a:off x="763875" y="2388425"/>
            <a:ext cx="3522900" cy="1459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GB" sz="1300">
                <a:solidFill>
                  <a:schemeClr val="dk2"/>
                </a:solidFill>
                <a:latin typeface="Open Sans"/>
                <a:ea typeface="Open Sans"/>
                <a:cs typeface="Open Sans"/>
                <a:sym typeface="Open Sans"/>
              </a:rPr>
              <a:t>T</a:t>
            </a:r>
            <a:r>
              <a:rPr lang="en-GB" sz="1300">
                <a:solidFill>
                  <a:schemeClr val="dk2"/>
                </a:solidFill>
                <a:latin typeface="Open Sans"/>
                <a:ea typeface="Open Sans"/>
                <a:cs typeface="Open Sans"/>
                <a:sym typeface="Open Sans"/>
              </a:rPr>
              <a:t>he production of solar energy reaches the peak at 13h</a:t>
            </a:r>
            <a:br>
              <a:rPr lang="en-GB" sz="1300">
                <a:solidFill>
                  <a:schemeClr val="dk2"/>
                </a:solidFill>
                <a:latin typeface="Open Sans"/>
                <a:ea typeface="Open Sans"/>
                <a:cs typeface="Open Sans"/>
                <a:sym typeface="Open Sans"/>
              </a:rPr>
            </a:br>
            <a:endParaRPr sz="1300">
              <a:solidFill>
                <a:schemeClr val="dk2"/>
              </a:solidFill>
              <a:latin typeface="Open Sans"/>
              <a:ea typeface="Open Sans"/>
              <a:cs typeface="Open Sans"/>
              <a:sym typeface="Open Sans"/>
            </a:endParaRPr>
          </a:p>
          <a:p>
            <a:pPr indent="0" lvl="0" marL="0" rtl="0" algn="just">
              <a:lnSpc>
                <a:spcPct val="115000"/>
              </a:lnSpc>
              <a:spcBef>
                <a:spcPts val="1200"/>
              </a:spcBef>
              <a:spcAft>
                <a:spcPts val="1200"/>
              </a:spcAft>
              <a:buNone/>
            </a:pPr>
            <a:r>
              <a:rPr lang="en-GB" sz="1300">
                <a:solidFill>
                  <a:schemeClr val="dk2"/>
                </a:solidFill>
                <a:latin typeface="Open Sans"/>
                <a:ea typeface="Open Sans"/>
                <a:cs typeface="Open Sans"/>
                <a:sym typeface="Open Sans"/>
              </a:rPr>
              <a:t>Negligible from 22:00 to 06:00 corresponding to night time</a:t>
            </a:r>
            <a:endParaRPr sz="900">
              <a:latin typeface="Open Sans"/>
              <a:ea typeface="Open Sans"/>
              <a:cs typeface="Open Sans"/>
              <a:sym typeface="Open Sans"/>
            </a:endParaRPr>
          </a:p>
        </p:txBody>
      </p:sp>
      <p:pic>
        <p:nvPicPr>
          <p:cNvPr id="200" name="Google Shape;200;p23"/>
          <p:cNvPicPr preferRelativeResize="0"/>
          <p:nvPr/>
        </p:nvPicPr>
        <p:blipFill rotWithShape="1">
          <a:blip r:embed="rId3">
            <a:alphaModFix amt="75000"/>
          </a:blip>
          <a:srcRect b="0" l="0" r="44839" t="52624"/>
          <a:stretch/>
        </p:blipFill>
        <p:spPr>
          <a:xfrm>
            <a:off x="6244200" y="0"/>
            <a:ext cx="2899801" cy="2436826"/>
          </a:xfrm>
          <a:prstGeom prst="rect">
            <a:avLst/>
          </a:prstGeom>
          <a:noFill/>
          <a:ln>
            <a:noFill/>
          </a:ln>
        </p:spPr>
      </p:pic>
      <p:pic>
        <p:nvPicPr>
          <p:cNvPr id="201" name="Google Shape;201;p23"/>
          <p:cNvPicPr preferRelativeResize="0"/>
          <p:nvPr/>
        </p:nvPicPr>
        <p:blipFill>
          <a:blip r:embed="rId4">
            <a:alphaModFix/>
          </a:blip>
          <a:stretch>
            <a:fillRect/>
          </a:stretch>
        </p:blipFill>
        <p:spPr>
          <a:xfrm>
            <a:off x="4677150" y="1860257"/>
            <a:ext cx="4002375" cy="28821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exploration</a:t>
            </a:r>
            <a:endParaRPr/>
          </a:p>
        </p:txBody>
      </p:sp>
      <p:sp>
        <p:nvSpPr>
          <p:cNvPr id="207" name="Google Shape;207;p2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sz="1400"/>
              <a:t>Monthly</a:t>
            </a:r>
            <a:r>
              <a:rPr b="1" lang="en-GB" sz="1400"/>
              <a:t> seasonality</a:t>
            </a:r>
            <a:endParaRPr b="1" sz="1200">
              <a:solidFill>
                <a:srgbClr val="212121"/>
              </a:solidFill>
              <a:latin typeface="Roboto"/>
              <a:ea typeface="Roboto"/>
              <a:cs typeface="Roboto"/>
              <a:sym typeface="Roboto"/>
            </a:endParaRPr>
          </a:p>
          <a:p>
            <a:pPr indent="0" lvl="0" marL="457200" rtl="0" algn="l">
              <a:spcBef>
                <a:spcPts val="1200"/>
              </a:spcBef>
              <a:spcAft>
                <a:spcPts val="0"/>
              </a:spcAft>
              <a:buNone/>
            </a:pPr>
            <a:r>
              <a:t/>
            </a:r>
            <a:endParaRPr b="1" sz="1200">
              <a:solidFill>
                <a:srgbClr val="212121"/>
              </a:solidFill>
              <a:latin typeface="Roboto"/>
              <a:ea typeface="Roboto"/>
              <a:cs typeface="Roboto"/>
              <a:sym typeface="Roboto"/>
            </a:endParaRPr>
          </a:p>
          <a:p>
            <a:pPr indent="0" lvl="0" marL="457200" rtl="0" algn="l">
              <a:spcBef>
                <a:spcPts val="600"/>
              </a:spcBef>
              <a:spcAft>
                <a:spcPts val="0"/>
              </a:spcAft>
              <a:buNone/>
            </a:pPr>
            <a:r>
              <a:t/>
            </a:r>
            <a:endParaRPr sz="1200">
              <a:solidFill>
                <a:srgbClr val="212121"/>
              </a:solidFill>
              <a:latin typeface="Roboto"/>
              <a:ea typeface="Roboto"/>
              <a:cs typeface="Roboto"/>
              <a:sym typeface="Roboto"/>
            </a:endParaRPr>
          </a:p>
          <a:p>
            <a:pPr indent="0" lvl="0" marL="457200" rtl="0" algn="l">
              <a:spcBef>
                <a:spcPts val="600"/>
              </a:spcBef>
              <a:spcAft>
                <a:spcPts val="500"/>
              </a:spcAft>
              <a:buNone/>
            </a:pPr>
            <a:r>
              <a:t/>
            </a:r>
            <a:endParaRPr/>
          </a:p>
        </p:txBody>
      </p:sp>
      <p:sp>
        <p:nvSpPr>
          <p:cNvPr id="208" name="Google Shape;208;p24"/>
          <p:cNvSpPr txBox="1"/>
          <p:nvPr/>
        </p:nvSpPr>
        <p:spPr>
          <a:xfrm>
            <a:off x="5076275" y="2218750"/>
            <a:ext cx="3361800" cy="1716300"/>
          </a:xfrm>
          <a:prstGeom prst="rect">
            <a:avLst/>
          </a:prstGeom>
          <a:noFill/>
          <a:ln>
            <a:noFill/>
          </a:ln>
        </p:spPr>
        <p:txBody>
          <a:bodyPr anchorCtr="0" anchor="t" bIns="91425" lIns="91425" spcFirstLastPara="1" rIns="91425" wrap="square" tIns="91425">
            <a:spAutoFit/>
          </a:bodyPr>
          <a:lstStyle/>
          <a:p>
            <a:pPr indent="0" lvl="0" marL="457200" rtl="0" algn="just">
              <a:lnSpc>
                <a:spcPct val="115000"/>
              </a:lnSpc>
              <a:spcBef>
                <a:spcPts val="600"/>
              </a:spcBef>
              <a:spcAft>
                <a:spcPts val="0"/>
              </a:spcAft>
              <a:buNone/>
            </a:pPr>
            <a:r>
              <a:rPr lang="en-GB">
                <a:solidFill>
                  <a:schemeClr val="dk2"/>
                </a:solidFill>
                <a:latin typeface="Open Sans"/>
                <a:ea typeface="Open Sans"/>
                <a:cs typeface="Open Sans"/>
                <a:sym typeface="Open Sans"/>
              </a:rPr>
              <a:t>The production of solar energy in Ile-de-France region is: </a:t>
            </a:r>
            <a:endParaRPr>
              <a:solidFill>
                <a:schemeClr val="dk2"/>
              </a:solidFill>
              <a:latin typeface="Open Sans"/>
              <a:ea typeface="Open Sans"/>
              <a:cs typeface="Open Sans"/>
              <a:sym typeface="Open Sans"/>
            </a:endParaRPr>
          </a:p>
          <a:p>
            <a:pPr indent="-317500" lvl="0" marL="457200" rtl="0" algn="just">
              <a:lnSpc>
                <a:spcPct val="115000"/>
              </a:lnSpc>
              <a:spcBef>
                <a:spcPts val="600"/>
              </a:spcBef>
              <a:spcAft>
                <a:spcPts val="0"/>
              </a:spcAft>
              <a:buClr>
                <a:schemeClr val="dk2"/>
              </a:buClr>
              <a:buSzPts val="1400"/>
              <a:buFont typeface="Open Sans"/>
              <a:buChar char="●"/>
            </a:pPr>
            <a:r>
              <a:rPr lang="en-GB">
                <a:solidFill>
                  <a:schemeClr val="dk2"/>
                </a:solidFill>
                <a:latin typeface="Open Sans"/>
                <a:ea typeface="Open Sans"/>
                <a:cs typeface="Open Sans"/>
                <a:sym typeface="Open Sans"/>
              </a:rPr>
              <a:t>the highest from </a:t>
            </a:r>
            <a:r>
              <a:rPr b="1" lang="en-GB">
                <a:solidFill>
                  <a:schemeClr val="dk2"/>
                </a:solidFill>
                <a:latin typeface="Open Sans"/>
                <a:ea typeface="Open Sans"/>
                <a:cs typeface="Open Sans"/>
                <a:sym typeface="Open Sans"/>
              </a:rPr>
              <a:t>May to July </a:t>
            </a:r>
            <a:r>
              <a:rPr lang="en-GB">
                <a:solidFill>
                  <a:schemeClr val="dk2"/>
                </a:solidFill>
                <a:latin typeface="Open Sans"/>
                <a:ea typeface="Open Sans"/>
                <a:cs typeface="Open Sans"/>
                <a:sym typeface="Open Sans"/>
              </a:rPr>
              <a:t>(spring to summer season) </a:t>
            </a:r>
            <a:endParaRPr>
              <a:solidFill>
                <a:schemeClr val="dk2"/>
              </a:solidFill>
              <a:latin typeface="Open Sans"/>
              <a:ea typeface="Open Sans"/>
              <a:cs typeface="Open Sans"/>
              <a:sym typeface="Open Sans"/>
            </a:endParaRPr>
          </a:p>
          <a:p>
            <a:pPr indent="-317500" lvl="0" marL="457200" rtl="0" algn="just">
              <a:lnSpc>
                <a:spcPct val="115000"/>
              </a:lnSpc>
              <a:spcBef>
                <a:spcPts val="0"/>
              </a:spcBef>
              <a:spcAft>
                <a:spcPts val="0"/>
              </a:spcAft>
              <a:buClr>
                <a:schemeClr val="dk2"/>
              </a:buClr>
              <a:buSzPts val="1400"/>
              <a:buFont typeface="Open Sans"/>
              <a:buChar char="●"/>
            </a:pPr>
            <a:r>
              <a:rPr lang="en-GB">
                <a:solidFill>
                  <a:schemeClr val="dk2"/>
                </a:solidFill>
                <a:latin typeface="Open Sans"/>
                <a:ea typeface="Open Sans"/>
                <a:cs typeface="Open Sans"/>
                <a:sym typeface="Open Sans"/>
              </a:rPr>
              <a:t>the lowest from </a:t>
            </a:r>
            <a:r>
              <a:rPr b="1" lang="en-GB">
                <a:solidFill>
                  <a:schemeClr val="dk2"/>
                </a:solidFill>
                <a:latin typeface="Open Sans"/>
                <a:ea typeface="Open Sans"/>
                <a:cs typeface="Open Sans"/>
                <a:sym typeface="Open Sans"/>
              </a:rPr>
              <a:t>November to February</a:t>
            </a:r>
            <a:r>
              <a:rPr lang="en-GB">
                <a:solidFill>
                  <a:schemeClr val="dk2"/>
                </a:solidFill>
                <a:latin typeface="Open Sans"/>
                <a:ea typeface="Open Sans"/>
                <a:cs typeface="Open Sans"/>
                <a:sym typeface="Open Sans"/>
              </a:rPr>
              <a:t> (winter season)</a:t>
            </a:r>
            <a:endParaRPr>
              <a:latin typeface="Open Sans"/>
              <a:ea typeface="Open Sans"/>
              <a:cs typeface="Open Sans"/>
              <a:sym typeface="Open Sans"/>
            </a:endParaRPr>
          </a:p>
        </p:txBody>
      </p:sp>
      <p:pic>
        <p:nvPicPr>
          <p:cNvPr id="209" name="Google Shape;209;p24"/>
          <p:cNvPicPr preferRelativeResize="0"/>
          <p:nvPr/>
        </p:nvPicPr>
        <p:blipFill>
          <a:blip r:embed="rId3">
            <a:alphaModFix/>
          </a:blip>
          <a:stretch>
            <a:fillRect/>
          </a:stretch>
        </p:blipFill>
        <p:spPr>
          <a:xfrm>
            <a:off x="421900" y="1807946"/>
            <a:ext cx="4150100" cy="28464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exploration</a:t>
            </a:r>
            <a:endParaRPr/>
          </a:p>
        </p:txBody>
      </p:sp>
      <p:sp>
        <p:nvSpPr>
          <p:cNvPr id="215" name="Google Shape;215;p2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GB" sz="1400"/>
              <a:t>Yearly evolution</a:t>
            </a:r>
            <a:endParaRPr b="1" sz="1400"/>
          </a:p>
          <a:p>
            <a:pPr indent="0" lvl="0" marL="457200" rtl="0" algn="l">
              <a:spcBef>
                <a:spcPts val="1200"/>
              </a:spcBef>
              <a:spcAft>
                <a:spcPts val="1200"/>
              </a:spcAft>
              <a:buNone/>
            </a:pPr>
            <a:r>
              <a:t/>
            </a:r>
            <a:endParaRPr/>
          </a:p>
        </p:txBody>
      </p:sp>
      <p:sp>
        <p:nvSpPr>
          <p:cNvPr id="216" name="Google Shape;216;p25"/>
          <p:cNvSpPr txBox="1"/>
          <p:nvPr/>
        </p:nvSpPr>
        <p:spPr>
          <a:xfrm>
            <a:off x="369800" y="2389188"/>
            <a:ext cx="3115200" cy="895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GB">
                <a:solidFill>
                  <a:schemeClr val="dk2"/>
                </a:solidFill>
                <a:latin typeface="Open Sans"/>
                <a:ea typeface="Open Sans"/>
                <a:cs typeface="Open Sans"/>
                <a:sym typeface="Open Sans"/>
              </a:rPr>
              <a:t>F</a:t>
            </a:r>
            <a:r>
              <a:rPr lang="en-GB">
                <a:solidFill>
                  <a:schemeClr val="dk2"/>
                </a:solidFill>
                <a:latin typeface="Open Sans"/>
                <a:ea typeface="Open Sans"/>
                <a:cs typeface="Open Sans"/>
                <a:sym typeface="Open Sans"/>
              </a:rPr>
              <a:t>rom 2017 to 2020, the production of solar energy grows at an increasing rate</a:t>
            </a:r>
            <a:endParaRPr>
              <a:latin typeface="Open Sans"/>
              <a:ea typeface="Open Sans"/>
              <a:cs typeface="Open Sans"/>
              <a:sym typeface="Open Sans"/>
            </a:endParaRPr>
          </a:p>
        </p:txBody>
      </p:sp>
      <p:pic>
        <p:nvPicPr>
          <p:cNvPr id="217" name="Google Shape;217;p25"/>
          <p:cNvPicPr preferRelativeResize="0"/>
          <p:nvPr/>
        </p:nvPicPr>
        <p:blipFill rotWithShape="1">
          <a:blip r:embed="rId3">
            <a:alphaModFix/>
          </a:blip>
          <a:srcRect b="0" l="0" r="7655" t="0"/>
          <a:stretch/>
        </p:blipFill>
        <p:spPr>
          <a:xfrm>
            <a:off x="3715300" y="1213525"/>
            <a:ext cx="4582549" cy="3466650"/>
          </a:xfrm>
          <a:prstGeom prst="rect">
            <a:avLst/>
          </a:prstGeom>
          <a:noFill/>
          <a:ln>
            <a:noFill/>
          </a:ln>
        </p:spPr>
      </p:pic>
      <p:sp>
        <p:nvSpPr>
          <p:cNvPr id="218" name="Google Shape;218;p25"/>
          <p:cNvSpPr txBox="1"/>
          <p:nvPr/>
        </p:nvSpPr>
        <p:spPr>
          <a:xfrm>
            <a:off x="5692625" y="3771125"/>
            <a:ext cx="58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FFFF"/>
                </a:solidFill>
                <a:latin typeface="Open Sans"/>
                <a:ea typeface="Open Sans"/>
                <a:cs typeface="Open Sans"/>
                <a:sym typeface="Open Sans"/>
              </a:rPr>
              <a:t>17%</a:t>
            </a:r>
            <a:endParaRPr b="1">
              <a:solidFill>
                <a:srgbClr val="FFFFFF"/>
              </a:solidFill>
              <a:latin typeface="Open Sans"/>
              <a:ea typeface="Open Sans"/>
              <a:cs typeface="Open Sans"/>
              <a:sym typeface="Open Sans"/>
            </a:endParaRPr>
          </a:p>
        </p:txBody>
      </p:sp>
      <p:sp>
        <p:nvSpPr>
          <p:cNvPr id="219" name="Google Shape;219;p25"/>
          <p:cNvSpPr txBox="1"/>
          <p:nvPr/>
        </p:nvSpPr>
        <p:spPr>
          <a:xfrm>
            <a:off x="6539775" y="3188425"/>
            <a:ext cx="58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FFFF"/>
                </a:solidFill>
                <a:latin typeface="Open Sans"/>
                <a:ea typeface="Open Sans"/>
                <a:cs typeface="Open Sans"/>
                <a:sym typeface="Open Sans"/>
              </a:rPr>
              <a:t>20</a:t>
            </a:r>
            <a:r>
              <a:rPr b="1" lang="en-GB">
                <a:solidFill>
                  <a:srgbClr val="FFFFFF"/>
                </a:solidFill>
                <a:latin typeface="Open Sans"/>
                <a:ea typeface="Open Sans"/>
                <a:cs typeface="Open Sans"/>
                <a:sym typeface="Open Sans"/>
              </a:rPr>
              <a:t>%</a:t>
            </a:r>
            <a:endParaRPr b="1">
              <a:solidFill>
                <a:srgbClr val="FFFFFF"/>
              </a:solidFill>
              <a:latin typeface="Open Sans"/>
              <a:ea typeface="Open Sans"/>
              <a:cs typeface="Open Sans"/>
              <a:sym typeface="Open Sans"/>
            </a:endParaRPr>
          </a:p>
        </p:txBody>
      </p:sp>
      <p:sp>
        <p:nvSpPr>
          <p:cNvPr id="220" name="Google Shape;220;p25"/>
          <p:cNvSpPr txBox="1"/>
          <p:nvPr/>
        </p:nvSpPr>
        <p:spPr>
          <a:xfrm>
            <a:off x="7619750" y="1573925"/>
            <a:ext cx="58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FFFF"/>
                </a:solidFill>
                <a:latin typeface="Open Sans"/>
                <a:ea typeface="Open Sans"/>
                <a:cs typeface="Open Sans"/>
                <a:sym typeface="Open Sans"/>
              </a:rPr>
              <a:t>28</a:t>
            </a:r>
            <a:r>
              <a:rPr b="1" lang="en-GB">
                <a:solidFill>
                  <a:srgbClr val="FFFFFF"/>
                </a:solidFill>
                <a:latin typeface="Open Sans"/>
                <a:ea typeface="Open Sans"/>
                <a:cs typeface="Open Sans"/>
                <a:sym typeface="Open Sans"/>
              </a:rPr>
              <a:t>%</a:t>
            </a:r>
            <a:endParaRPr b="1">
              <a:solidFill>
                <a:srgbClr val="FFFFFF"/>
              </a:solidFill>
              <a:latin typeface="Open Sans"/>
              <a:ea typeface="Open Sans"/>
              <a:cs typeface="Open Sans"/>
              <a:sym typeface="Open Sans"/>
            </a:endParaRPr>
          </a:p>
        </p:txBody>
      </p:sp>
      <p:cxnSp>
        <p:nvCxnSpPr>
          <p:cNvPr id="221" name="Google Shape;221;p25"/>
          <p:cNvCxnSpPr/>
          <p:nvPr/>
        </p:nvCxnSpPr>
        <p:spPr>
          <a:xfrm>
            <a:off x="8435225" y="2098375"/>
            <a:ext cx="504900" cy="0"/>
          </a:xfrm>
          <a:prstGeom prst="straightConnector1">
            <a:avLst/>
          </a:prstGeom>
          <a:noFill/>
          <a:ln cap="flat" cmpd="sng" w="19050">
            <a:solidFill>
              <a:srgbClr val="F1C232"/>
            </a:solidFill>
            <a:prstDash val="solid"/>
            <a:round/>
            <a:headEnd len="med" w="med" type="none"/>
            <a:tailEnd len="med" w="med" type="none"/>
          </a:ln>
        </p:spPr>
      </p:cxnSp>
      <p:sp>
        <p:nvSpPr>
          <p:cNvPr id="222" name="Google Shape;222;p25"/>
          <p:cNvSpPr/>
          <p:nvPr/>
        </p:nvSpPr>
        <p:spPr>
          <a:xfrm>
            <a:off x="8660375" y="2068375"/>
            <a:ext cx="54600" cy="600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5"/>
          <p:cNvSpPr txBox="1"/>
          <p:nvPr/>
        </p:nvSpPr>
        <p:spPr>
          <a:xfrm>
            <a:off x="8397450" y="2054400"/>
            <a:ext cx="638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Open Sans"/>
                <a:ea typeface="Open Sans"/>
                <a:cs typeface="Open Sans"/>
                <a:sym typeface="Open Sans"/>
              </a:rPr>
              <a:t>Annual growth rate (%)</a:t>
            </a:r>
            <a:endParaRPr sz="90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exploration</a:t>
            </a:r>
            <a:endParaRPr/>
          </a:p>
          <a:p>
            <a:pPr indent="0" lvl="0" marL="0" rtl="0" algn="l">
              <a:spcBef>
                <a:spcPts val="0"/>
              </a:spcBef>
              <a:spcAft>
                <a:spcPts val="0"/>
              </a:spcAft>
              <a:buNone/>
            </a:pPr>
            <a:r>
              <a:t/>
            </a:r>
            <a:endParaRPr/>
          </a:p>
        </p:txBody>
      </p:sp>
      <p:sp>
        <p:nvSpPr>
          <p:cNvPr id="229" name="Google Shape;229;p26"/>
          <p:cNvSpPr txBox="1"/>
          <p:nvPr>
            <p:ph idx="1" type="body"/>
          </p:nvPr>
        </p:nvSpPr>
        <p:spPr>
          <a:xfrm>
            <a:off x="4175400" y="1257125"/>
            <a:ext cx="4656900" cy="33027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b="1" lang="en-GB" sz="1400"/>
              <a:t>Pearson correlation between initial features</a:t>
            </a:r>
            <a:endParaRPr b="1" sz="1400"/>
          </a:p>
          <a:p>
            <a:pPr indent="0" lvl="0" marL="457200" rtl="0" algn="just">
              <a:spcBef>
                <a:spcPts val="1200"/>
              </a:spcBef>
              <a:spcAft>
                <a:spcPts val="0"/>
              </a:spcAft>
              <a:buNone/>
            </a:pPr>
            <a:r>
              <a:rPr lang="en-GB" sz="1400"/>
              <a:t>From the graph we observe a clear and strong correlation between </a:t>
            </a:r>
            <a:r>
              <a:rPr b="1" lang="en-GB" sz="1400"/>
              <a:t>solar radiation and the </a:t>
            </a:r>
            <a:r>
              <a:rPr b="1" lang="en-GB" sz="1400"/>
              <a:t>production of solar energy</a:t>
            </a:r>
            <a:r>
              <a:rPr lang="en-GB" sz="1400"/>
              <a:t>. A weaker correlation with air temperature can be identified.</a:t>
            </a:r>
            <a:endParaRPr sz="1400"/>
          </a:p>
          <a:p>
            <a:pPr indent="0" lvl="0" marL="457200" rtl="0" algn="just">
              <a:spcBef>
                <a:spcPts val="600"/>
              </a:spcBef>
              <a:spcAft>
                <a:spcPts val="0"/>
              </a:spcAft>
              <a:buNone/>
            </a:pPr>
            <a:r>
              <a:rPr lang="en-GB" sz="1400"/>
              <a:t>There is no strong correlation between the features other than solar energy observed.</a:t>
            </a:r>
            <a:endParaRPr sz="1400"/>
          </a:p>
          <a:p>
            <a:pPr indent="0" lvl="0" marL="457200" rtl="0" algn="just">
              <a:spcBef>
                <a:spcPts val="600"/>
              </a:spcBef>
              <a:spcAft>
                <a:spcPts val="0"/>
              </a:spcAft>
              <a:buNone/>
            </a:pPr>
            <a:r>
              <a:t/>
            </a:r>
            <a:endParaRPr sz="1400"/>
          </a:p>
          <a:p>
            <a:pPr indent="0" lvl="0" marL="457200" rtl="0" algn="l">
              <a:spcBef>
                <a:spcPts val="500"/>
              </a:spcBef>
              <a:spcAft>
                <a:spcPts val="0"/>
              </a:spcAft>
              <a:buNone/>
            </a:pPr>
            <a:r>
              <a:t/>
            </a:r>
            <a:endParaRPr/>
          </a:p>
          <a:p>
            <a:pPr indent="0" lvl="0" marL="0" rtl="0" algn="l">
              <a:spcBef>
                <a:spcPts val="1200"/>
              </a:spcBef>
              <a:spcAft>
                <a:spcPts val="1200"/>
              </a:spcAft>
              <a:buNone/>
            </a:pPr>
            <a:r>
              <a:t/>
            </a:r>
            <a:endParaRPr/>
          </a:p>
        </p:txBody>
      </p:sp>
      <p:pic>
        <p:nvPicPr>
          <p:cNvPr id="230" name="Google Shape;230;p26"/>
          <p:cNvPicPr preferRelativeResize="0"/>
          <p:nvPr/>
        </p:nvPicPr>
        <p:blipFill>
          <a:blip r:embed="rId3">
            <a:alphaModFix/>
          </a:blip>
          <a:stretch>
            <a:fillRect/>
          </a:stretch>
        </p:blipFill>
        <p:spPr>
          <a:xfrm>
            <a:off x="311700" y="1546675"/>
            <a:ext cx="3870600" cy="30131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p:nvPr/>
        </p:nvSpPr>
        <p:spPr>
          <a:xfrm rot="-2700000">
            <a:off x="4433877" y="2252889"/>
            <a:ext cx="3115371" cy="582515"/>
          </a:xfrm>
          <a:prstGeom prst="flowChartAlternateProcess">
            <a:avLst/>
          </a:prstGeom>
          <a:noFill/>
          <a:ln cap="flat" cmpd="sng" w="28575">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27"/>
          <p:cNvGrpSpPr/>
          <p:nvPr/>
        </p:nvGrpSpPr>
        <p:grpSpPr>
          <a:xfrm>
            <a:off x="6254516" y="1318143"/>
            <a:ext cx="2460300" cy="2460300"/>
            <a:chOff x="6254516" y="1318143"/>
            <a:chExt cx="2460300" cy="2460300"/>
          </a:xfrm>
        </p:grpSpPr>
        <p:sp>
          <p:nvSpPr>
            <p:cNvPr id="237" name="Google Shape;237;p27"/>
            <p:cNvSpPr/>
            <p:nvPr/>
          </p:nvSpPr>
          <p:spPr>
            <a:xfrm rot="2700000">
              <a:off x="7239866" y="1053398"/>
              <a:ext cx="489601" cy="2989789"/>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249C90"/>
                  </a:solidFill>
                  <a:latin typeface="Roboto"/>
                  <a:ea typeface="Roboto"/>
                  <a:cs typeface="Roboto"/>
                  <a:sym typeface="Roboto"/>
                </a:rPr>
                <a:t>5</a:t>
              </a:r>
              <a:endParaRPr b="1" sz="900">
                <a:solidFill>
                  <a:srgbClr val="249C90"/>
                </a:solidFill>
                <a:latin typeface="Roboto"/>
                <a:ea typeface="Roboto"/>
                <a:cs typeface="Roboto"/>
                <a:sym typeface="Roboto"/>
              </a:endParaRPr>
            </a:p>
          </p:txBody>
        </p:sp>
        <p:sp>
          <p:nvSpPr>
            <p:cNvPr id="239" name="Google Shape;239;p27"/>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Evaluation and prediction</a:t>
              </a:r>
              <a:endParaRPr b="1" sz="1100">
                <a:solidFill>
                  <a:srgbClr val="FFFFFF"/>
                </a:solidFill>
                <a:latin typeface="Roboto"/>
                <a:ea typeface="Roboto"/>
                <a:cs typeface="Roboto"/>
                <a:sym typeface="Roboto"/>
              </a:endParaRPr>
            </a:p>
          </p:txBody>
        </p:sp>
      </p:grpSp>
      <p:grpSp>
        <p:nvGrpSpPr>
          <p:cNvPr id="240" name="Google Shape;240;p27"/>
          <p:cNvGrpSpPr/>
          <p:nvPr/>
        </p:nvGrpSpPr>
        <p:grpSpPr>
          <a:xfrm>
            <a:off x="4761418" y="1318143"/>
            <a:ext cx="2460300" cy="2460300"/>
            <a:chOff x="4761418" y="1318143"/>
            <a:chExt cx="2460300" cy="2460300"/>
          </a:xfrm>
        </p:grpSpPr>
        <p:sp>
          <p:nvSpPr>
            <p:cNvPr id="241" name="Google Shape;241;p27"/>
            <p:cNvSpPr/>
            <p:nvPr/>
          </p:nvSpPr>
          <p:spPr>
            <a:xfrm rot="2700000">
              <a:off x="5746767" y="1053398"/>
              <a:ext cx="489601" cy="2989789"/>
            </a:xfrm>
            <a:prstGeom prst="roundRect">
              <a:avLst>
                <a:gd fmla="val 50000" name="adj"/>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1F887E"/>
                  </a:solidFill>
                  <a:latin typeface="Roboto"/>
                  <a:ea typeface="Roboto"/>
                  <a:cs typeface="Roboto"/>
                  <a:sym typeface="Roboto"/>
                </a:rPr>
                <a:t>4</a:t>
              </a:r>
              <a:endParaRPr b="1" sz="1200">
                <a:solidFill>
                  <a:srgbClr val="1F887E"/>
                </a:solidFill>
                <a:latin typeface="Roboto"/>
                <a:ea typeface="Roboto"/>
                <a:cs typeface="Roboto"/>
                <a:sym typeface="Roboto"/>
              </a:endParaRPr>
            </a:p>
          </p:txBody>
        </p:sp>
        <p:sp>
          <p:nvSpPr>
            <p:cNvPr id="243" name="Google Shape;243;p27"/>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FFFFFF"/>
                  </a:solidFill>
                  <a:latin typeface="Roboto"/>
                  <a:ea typeface="Roboto"/>
                  <a:cs typeface="Roboto"/>
                  <a:sym typeface="Roboto"/>
                </a:rPr>
                <a:t>Data modeling</a:t>
              </a:r>
              <a:endParaRPr b="1">
                <a:solidFill>
                  <a:srgbClr val="FFFFFF"/>
                </a:solidFill>
                <a:latin typeface="Roboto"/>
                <a:ea typeface="Roboto"/>
                <a:cs typeface="Roboto"/>
                <a:sym typeface="Roboto"/>
              </a:endParaRPr>
            </a:p>
          </p:txBody>
        </p:sp>
      </p:grpSp>
      <p:grpSp>
        <p:nvGrpSpPr>
          <p:cNvPr id="244" name="Google Shape;244;p27"/>
          <p:cNvGrpSpPr/>
          <p:nvPr/>
        </p:nvGrpSpPr>
        <p:grpSpPr>
          <a:xfrm>
            <a:off x="3269751" y="1318143"/>
            <a:ext cx="2460300" cy="2460300"/>
            <a:chOff x="3269751" y="1318143"/>
            <a:chExt cx="2460300" cy="2460300"/>
          </a:xfrm>
        </p:grpSpPr>
        <p:sp>
          <p:nvSpPr>
            <p:cNvPr id="245" name="Google Shape;245;p27"/>
            <p:cNvSpPr/>
            <p:nvPr/>
          </p:nvSpPr>
          <p:spPr>
            <a:xfrm rot="2700000">
              <a:off x="4255100" y="1053398"/>
              <a:ext cx="489601" cy="2989789"/>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D7E74"/>
                  </a:solidFill>
                  <a:latin typeface="Roboto"/>
                  <a:ea typeface="Roboto"/>
                  <a:cs typeface="Roboto"/>
                  <a:sym typeface="Roboto"/>
                </a:rPr>
                <a:t>3</a:t>
              </a:r>
              <a:endParaRPr b="1" sz="900">
                <a:solidFill>
                  <a:srgbClr val="1D7E74"/>
                </a:solidFill>
                <a:latin typeface="Roboto"/>
                <a:ea typeface="Roboto"/>
                <a:cs typeface="Roboto"/>
                <a:sym typeface="Roboto"/>
              </a:endParaRPr>
            </a:p>
          </p:txBody>
        </p:sp>
        <p:sp>
          <p:nvSpPr>
            <p:cNvPr id="247" name="Google Shape;247;p27"/>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exploration</a:t>
              </a:r>
              <a:endParaRPr b="1" sz="1100">
                <a:solidFill>
                  <a:srgbClr val="FFFFFF"/>
                </a:solidFill>
                <a:latin typeface="Roboto"/>
                <a:ea typeface="Roboto"/>
                <a:cs typeface="Roboto"/>
                <a:sym typeface="Roboto"/>
              </a:endParaRPr>
            </a:p>
          </p:txBody>
        </p:sp>
      </p:grpSp>
      <p:grpSp>
        <p:nvGrpSpPr>
          <p:cNvPr id="248" name="Google Shape;248;p27"/>
          <p:cNvGrpSpPr/>
          <p:nvPr/>
        </p:nvGrpSpPr>
        <p:grpSpPr>
          <a:xfrm>
            <a:off x="1776626" y="1318143"/>
            <a:ext cx="2460300" cy="2460300"/>
            <a:chOff x="1776626" y="1318143"/>
            <a:chExt cx="2460300" cy="2460300"/>
          </a:xfrm>
        </p:grpSpPr>
        <p:grpSp>
          <p:nvGrpSpPr>
            <p:cNvPr id="249" name="Google Shape;249;p27"/>
            <p:cNvGrpSpPr/>
            <p:nvPr/>
          </p:nvGrpSpPr>
          <p:grpSpPr>
            <a:xfrm>
              <a:off x="1776626" y="1318143"/>
              <a:ext cx="2460300" cy="2460300"/>
              <a:chOff x="1776626" y="1318143"/>
              <a:chExt cx="2460300" cy="2460300"/>
            </a:xfrm>
          </p:grpSpPr>
          <p:sp>
            <p:nvSpPr>
              <p:cNvPr id="250" name="Google Shape;250;p27"/>
              <p:cNvSpPr/>
              <p:nvPr/>
            </p:nvSpPr>
            <p:spPr>
              <a:xfrm rot="2700000">
                <a:off x="2761975" y="1053398"/>
                <a:ext cx="489601" cy="2989789"/>
              </a:xfrm>
              <a:prstGeom prst="roundRect">
                <a:avLst>
                  <a:gd fmla="val 50000" name="adj"/>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mining and processing</a:t>
                </a:r>
                <a:endParaRPr b="1" sz="1100">
                  <a:solidFill>
                    <a:srgbClr val="FFFFFF"/>
                  </a:solidFill>
                  <a:latin typeface="Roboto"/>
                  <a:ea typeface="Roboto"/>
                  <a:cs typeface="Roboto"/>
                  <a:sym typeface="Roboto"/>
                </a:endParaRPr>
              </a:p>
            </p:txBody>
          </p:sp>
        </p:grpSp>
        <p:sp>
          <p:nvSpPr>
            <p:cNvPr id="252" name="Google Shape;252;p27"/>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B786E"/>
                  </a:solidFill>
                  <a:latin typeface="Roboto"/>
                  <a:ea typeface="Roboto"/>
                  <a:cs typeface="Roboto"/>
                  <a:sym typeface="Roboto"/>
                </a:rPr>
                <a:t>2</a:t>
              </a:r>
              <a:endParaRPr b="1" sz="900">
                <a:solidFill>
                  <a:srgbClr val="1B786E"/>
                </a:solidFill>
                <a:latin typeface="Roboto"/>
                <a:ea typeface="Roboto"/>
                <a:cs typeface="Roboto"/>
                <a:sym typeface="Roboto"/>
              </a:endParaRPr>
            </a:p>
          </p:txBody>
        </p:sp>
      </p:grpSp>
      <p:grpSp>
        <p:nvGrpSpPr>
          <p:cNvPr id="253" name="Google Shape;253;p27"/>
          <p:cNvGrpSpPr/>
          <p:nvPr/>
        </p:nvGrpSpPr>
        <p:grpSpPr>
          <a:xfrm>
            <a:off x="284959" y="1318143"/>
            <a:ext cx="2460300" cy="2460300"/>
            <a:chOff x="284959" y="1318143"/>
            <a:chExt cx="2460300" cy="2460300"/>
          </a:xfrm>
        </p:grpSpPr>
        <p:sp>
          <p:nvSpPr>
            <p:cNvPr id="254" name="Google Shape;254;p27"/>
            <p:cNvSpPr/>
            <p:nvPr/>
          </p:nvSpPr>
          <p:spPr>
            <a:xfrm rot="2700000">
              <a:off x="1270309" y="1053398"/>
              <a:ext cx="489601" cy="2989789"/>
            </a:xfrm>
            <a:prstGeom prst="round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55B54"/>
                  </a:solidFill>
                  <a:latin typeface="Roboto"/>
                  <a:ea typeface="Roboto"/>
                  <a:cs typeface="Roboto"/>
                  <a:sym typeface="Roboto"/>
                </a:rPr>
                <a:t>1</a:t>
              </a:r>
              <a:endParaRPr b="1" sz="900">
                <a:solidFill>
                  <a:srgbClr val="155B54"/>
                </a:solidFill>
                <a:latin typeface="Roboto"/>
                <a:ea typeface="Roboto"/>
                <a:cs typeface="Roboto"/>
                <a:sym typeface="Roboto"/>
              </a:endParaRPr>
            </a:p>
          </p:txBody>
        </p:sp>
        <p:sp>
          <p:nvSpPr>
            <p:cNvPr id="256" name="Google Shape;256;p27"/>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Project definition</a:t>
              </a:r>
              <a:endParaRPr b="1" sz="1100">
                <a:solidFill>
                  <a:srgbClr val="FFFFFF"/>
                </a:solidFill>
                <a:latin typeface="Roboto"/>
                <a:ea typeface="Roboto"/>
                <a:cs typeface="Roboto"/>
                <a:sym typeface="Roboto"/>
              </a:endParaRPr>
            </a:p>
          </p:txBody>
        </p:sp>
      </p:grpSp>
      <p:sp>
        <p:nvSpPr>
          <p:cNvPr id="257" name="Google Shape;257;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framework</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a:t>
            </a:r>
            <a:endParaRPr/>
          </a:p>
        </p:txBody>
      </p:sp>
      <p:sp>
        <p:nvSpPr>
          <p:cNvPr id="263" name="Google Shape;263;p2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Multiple models were considered for the project using:</a:t>
            </a:r>
            <a:endParaRPr/>
          </a:p>
          <a:p>
            <a:pPr indent="-334327" lvl="0" marL="457200" rtl="0" algn="l">
              <a:spcBef>
                <a:spcPts val="1200"/>
              </a:spcBef>
              <a:spcAft>
                <a:spcPts val="0"/>
              </a:spcAft>
              <a:buSzPct val="100000"/>
              <a:buChar char="●"/>
            </a:pPr>
            <a:r>
              <a:rPr lang="en-GB"/>
              <a:t>Time series analysis</a:t>
            </a:r>
            <a:endParaRPr/>
          </a:p>
          <a:p>
            <a:pPr indent="-334327" lvl="0" marL="457200" rtl="0" algn="l">
              <a:spcBef>
                <a:spcPts val="0"/>
              </a:spcBef>
              <a:spcAft>
                <a:spcPts val="0"/>
              </a:spcAft>
              <a:buSzPct val="100000"/>
              <a:buChar char="●"/>
            </a:pPr>
            <a:r>
              <a:rPr lang="en-GB"/>
              <a:t>Machine Learning techniques</a:t>
            </a:r>
            <a:endParaRPr/>
          </a:p>
          <a:p>
            <a:pPr indent="-334327" lvl="0" marL="457200" rtl="0" algn="l">
              <a:spcBef>
                <a:spcPts val="0"/>
              </a:spcBef>
              <a:spcAft>
                <a:spcPts val="0"/>
              </a:spcAft>
              <a:buSzPct val="100000"/>
              <a:buChar char="●"/>
            </a:pPr>
            <a:r>
              <a:rPr lang="en-GB"/>
              <a:t>Deep Learning techniques</a:t>
            </a:r>
            <a:endParaRPr/>
          </a:p>
          <a:p>
            <a:pPr indent="0" lvl="0" marL="0" rtl="0" algn="l">
              <a:spcBef>
                <a:spcPts val="1200"/>
              </a:spcBef>
              <a:spcAft>
                <a:spcPts val="0"/>
              </a:spcAft>
              <a:buNone/>
            </a:pPr>
            <a:r>
              <a:rPr lang="en-GB"/>
              <a:t>The metrics used to compare those models were :</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264" name="Google Shape;264;p28"/>
          <p:cNvPicPr preferRelativeResize="0"/>
          <p:nvPr/>
        </p:nvPicPr>
        <p:blipFill>
          <a:blip r:embed="rId3">
            <a:alphaModFix/>
          </a:blip>
          <a:stretch>
            <a:fillRect/>
          </a:stretch>
        </p:blipFill>
        <p:spPr>
          <a:xfrm>
            <a:off x="2233600" y="3025051"/>
            <a:ext cx="5593376" cy="1464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Time series cross validation</a:t>
            </a:r>
            <a:endParaRPr/>
          </a:p>
        </p:txBody>
      </p:sp>
      <p:sp>
        <p:nvSpPr>
          <p:cNvPr id="270" name="Google Shape;270;p29"/>
          <p:cNvSpPr txBox="1"/>
          <p:nvPr>
            <p:ph idx="1" type="body"/>
          </p:nvPr>
        </p:nvSpPr>
        <p:spPr>
          <a:xfrm>
            <a:off x="404850" y="1316075"/>
            <a:ext cx="4214100" cy="3302700"/>
          </a:xfrm>
          <a:prstGeom prst="rect">
            <a:avLst/>
          </a:prstGeom>
        </p:spPr>
        <p:txBody>
          <a:bodyPr anchorCtr="0" anchor="ctr" bIns="91425" lIns="91425" spcFirstLastPara="1" rIns="91425" wrap="square" tIns="91425">
            <a:normAutofit/>
          </a:bodyPr>
          <a:lstStyle/>
          <a:p>
            <a:pPr indent="0" lvl="0" marL="0" rtl="0" algn="just">
              <a:lnSpc>
                <a:spcPct val="105000"/>
              </a:lnSpc>
              <a:spcBef>
                <a:spcPts val="0"/>
              </a:spcBef>
              <a:spcAft>
                <a:spcPts val="0"/>
              </a:spcAft>
              <a:buNone/>
            </a:pPr>
            <a:r>
              <a:rPr lang="en-GB" sz="1500"/>
              <a:t>Cross-validation for time series is a bit different because time series have a </a:t>
            </a:r>
            <a:r>
              <a:rPr b="1" lang="en-GB" sz="1500"/>
              <a:t>temporal structure</a:t>
            </a:r>
            <a:r>
              <a:rPr lang="en-GB" sz="1500"/>
              <a:t> and one cannot randomly mix values in a fold while preserving this structure. </a:t>
            </a:r>
            <a:endParaRPr sz="1500"/>
          </a:p>
          <a:p>
            <a:pPr indent="0" lvl="0" marL="0" rtl="0" algn="just">
              <a:lnSpc>
                <a:spcPct val="105000"/>
              </a:lnSpc>
              <a:spcBef>
                <a:spcPts val="1200"/>
              </a:spcBef>
              <a:spcAft>
                <a:spcPts val="1200"/>
              </a:spcAft>
              <a:buNone/>
            </a:pPr>
            <a:r>
              <a:rPr lang="en-GB" sz="1500"/>
              <a:t>So we used a method of "cross-validation on a rolling basis" which can be established using the sklearn.model_selection's </a:t>
            </a:r>
            <a:r>
              <a:rPr b="1" lang="en-GB" sz="1500"/>
              <a:t>TimeSeriesSplit </a:t>
            </a:r>
            <a:r>
              <a:rPr lang="en-GB" sz="1500"/>
              <a:t>module.</a:t>
            </a:r>
            <a:endParaRPr sz="1500"/>
          </a:p>
        </p:txBody>
      </p:sp>
      <p:pic>
        <p:nvPicPr>
          <p:cNvPr id="271" name="Google Shape;271;p29"/>
          <p:cNvPicPr preferRelativeResize="0"/>
          <p:nvPr/>
        </p:nvPicPr>
        <p:blipFill>
          <a:blip r:embed="rId3">
            <a:alphaModFix/>
          </a:blip>
          <a:stretch>
            <a:fillRect/>
          </a:stretch>
        </p:blipFill>
        <p:spPr>
          <a:xfrm>
            <a:off x="4572000" y="1933340"/>
            <a:ext cx="4260301" cy="1998485"/>
          </a:xfrm>
          <a:prstGeom prst="rect">
            <a:avLst/>
          </a:prstGeom>
          <a:noFill/>
          <a:ln>
            <a:noFill/>
          </a:ln>
        </p:spPr>
      </p:pic>
      <p:sp>
        <p:nvSpPr>
          <p:cNvPr id="272" name="Google Shape;272;p29"/>
          <p:cNvSpPr txBox="1"/>
          <p:nvPr/>
        </p:nvSpPr>
        <p:spPr>
          <a:xfrm>
            <a:off x="165625" y="4820400"/>
            <a:ext cx="5299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Open Sans"/>
                <a:ea typeface="Open Sans"/>
                <a:cs typeface="Open Sans"/>
                <a:sym typeface="Open Sans"/>
              </a:rPr>
              <a:t>Source:  </a:t>
            </a:r>
            <a:r>
              <a:rPr lang="en-GB" sz="900" u="sng">
                <a:solidFill>
                  <a:schemeClr val="hlink"/>
                </a:solidFill>
                <a:latin typeface="Open Sans"/>
                <a:ea typeface="Open Sans"/>
                <a:cs typeface="Open Sans"/>
                <a:sym typeface="Open Sans"/>
                <a:hlinkClick r:id="rId4"/>
              </a:rPr>
              <a:t>mlcourse.ai</a:t>
            </a:r>
            <a:endParaRPr sz="900">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Train/test split</a:t>
            </a:r>
            <a:endParaRPr/>
          </a:p>
        </p:txBody>
      </p:sp>
      <p:pic>
        <p:nvPicPr>
          <p:cNvPr id="278" name="Google Shape;278;p30"/>
          <p:cNvPicPr preferRelativeResize="0"/>
          <p:nvPr/>
        </p:nvPicPr>
        <p:blipFill>
          <a:blip r:embed="rId3">
            <a:alphaModFix/>
          </a:blip>
          <a:stretch>
            <a:fillRect/>
          </a:stretch>
        </p:blipFill>
        <p:spPr>
          <a:xfrm>
            <a:off x="554850" y="1466500"/>
            <a:ext cx="6752126" cy="2394425"/>
          </a:xfrm>
          <a:prstGeom prst="rect">
            <a:avLst/>
          </a:prstGeom>
          <a:noFill/>
          <a:ln>
            <a:noFill/>
          </a:ln>
        </p:spPr>
      </p:pic>
      <p:sp>
        <p:nvSpPr>
          <p:cNvPr id="279" name="Google Shape;279;p30"/>
          <p:cNvSpPr txBox="1"/>
          <p:nvPr/>
        </p:nvSpPr>
        <p:spPr>
          <a:xfrm>
            <a:off x="681450" y="1213525"/>
            <a:ext cx="5376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2"/>
                </a:solidFill>
                <a:latin typeface="Open Sans"/>
                <a:ea typeface="Open Sans"/>
                <a:cs typeface="Open Sans"/>
                <a:sym typeface="Open Sans"/>
              </a:rPr>
              <a:t>Split_date = ‘2020-09-01’</a:t>
            </a:r>
            <a:endParaRPr sz="1600">
              <a:solidFill>
                <a:schemeClr val="dk2"/>
              </a:solidFill>
              <a:latin typeface="Open Sans"/>
              <a:ea typeface="Open Sans"/>
              <a:cs typeface="Open Sans"/>
              <a:sym typeface="Open Sans"/>
            </a:endParaRPr>
          </a:p>
        </p:txBody>
      </p:sp>
      <p:sp>
        <p:nvSpPr>
          <p:cNvPr id="280" name="Google Shape;280;p30"/>
          <p:cNvSpPr txBox="1"/>
          <p:nvPr/>
        </p:nvSpPr>
        <p:spPr>
          <a:xfrm>
            <a:off x="270725" y="3939300"/>
            <a:ext cx="7906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Open Sans"/>
              <a:buChar char="●"/>
            </a:pPr>
            <a:r>
              <a:rPr lang="en-GB">
                <a:solidFill>
                  <a:schemeClr val="dk2"/>
                </a:solidFill>
                <a:latin typeface="Open Sans"/>
                <a:ea typeface="Open Sans"/>
                <a:cs typeface="Open Sans"/>
                <a:sym typeface="Open Sans"/>
              </a:rPr>
              <a:t>Taking into consideration the final forecast period limited to one week due to weather forecast accuracy, we mainly look at </a:t>
            </a:r>
            <a:r>
              <a:rPr b="1" lang="en-GB">
                <a:solidFill>
                  <a:schemeClr val="dk2"/>
                </a:solidFill>
                <a:latin typeface="Open Sans"/>
                <a:ea typeface="Open Sans"/>
                <a:cs typeface="Open Sans"/>
                <a:sym typeface="Open Sans"/>
              </a:rPr>
              <a:t>1 week forecast performance</a:t>
            </a:r>
            <a:r>
              <a:rPr lang="en-GB">
                <a:solidFill>
                  <a:schemeClr val="dk2"/>
                </a:solidFill>
                <a:latin typeface="Open Sans"/>
                <a:ea typeface="Open Sans"/>
                <a:cs typeface="Open Sans"/>
                <a:sym typeface="Open Sans"/>
              </a:rPr>
              <a:t> of the test set</a:t>
            </a:r>
            <a:endParaRPr>
              <a:solidFill>
                <a:schemeClr val="dk2"/>
              </a:solidFill>
              <a:latin typeface="Open Sans"/>
              <a:ea typeface="Open Sans"/>
              <a:cs typeface="Open Sans"/>
              <a:sym typeface="Open Sans"/>
            </a:endParaRPr>
          </a:p>
          <a:p>
            <a:pPr indent="-317500" lvl="0" marL="457200" rtl="0" algn="l">
              <a:spcBef>
                <a:spcPts val="0"/>
              </a:spcBef>
              <a:spcAft>
                <a:spcPts val="0"/>
              </a:spcAft>
              <a:buClr>
                <a:schemeClr val="dk2"/>
              </a:buClr>
              <a:buSzPts val="1400"/>
              <a:buFont typeface="Open Sans"/>
              <a:buChar char="●"/>
            </a:pPr>
            <a:r>
              <a:rPr lang="en-GB">
                <a:solidFill>
                  <a:schemeClr val="dk2"/>
                </a:solidFill>
                <a:latin typeface="Open Sans"/>
                <a:ea typeface="Open Sans"/>
                <a:cs typeface="Open Sans"/>
                <a:sym typeface="Open Sans"/>
              </a:rPr>
              <a:t>But we also look at the forecast on the whole test set for a more general performance of the model</a:t>
            </a:r>
            <a:endParaRPr>
              <a:solidFill>
                <a:schemeClr val="dk2"/>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Time series analysis</a:t>
            </a:r>
            <a:endParaRPr/>
          </a:p>
        </p:txBody>
      </p:sp>
      <p:sp>
        <p:nvSpPr>
          <p:cNvPr id="286" name="Google Shape;286;p3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Main difficulty : </a:t>
            </a:r>
            <a:r>
              <a:rPr b="1" lang="en-GB"/>
              <a:t>Handling multiple seasonalities and trend pattern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b="1"/>
          </a:p>
        </p:txBody>
      </p:sp>
      <p:pic>
        <p:nvPicPr>
          <p:cNvPr id="287" name="Google Shape;287;p31"/>
          <p:cNvPicPr preferRelativeResize="0"/>
          <p:nvPr/>
        </p:nvPicPr>
        <p:blipFill>
          <a:blip r:embed="rId3">
            <a:alphaModFix/>
          </a:blip>
          <a:stretch>
            <a:fillRect/>
          </a:stretch>
        </p:blipFill>
        <p:spPr>
          <a:xfrm>
            <a:off x="800900" y="1816676"/>
            <a:ext cx="7684598" cy="2896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Overview</a:t>
            </a:r>
            <a:endParaRPr/>
          </a:p>
        </p:txBody>
      </p:sp>
      <p:sp>
        <p:nvSpPr>
          <p:cNvPr id="75" name="Google Shape;75;p14"/>
          <p:cNvSpPr txBox="1"/>
          <p:nvPr>
            <p:ph idx="1" type="body"/>
          </p:nvPr>
        </p:nvSpPr>
        <p:spPr>
          <a:xfrm>
            <a:off x="311700" y="1266325"/>
            <a:ext cx="3458700" cy="330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Steadily growing for several years, </a:t>
            </a:r>
            <a:r>
              <a:rPr b="1" lang="en-GB"/>
              <a:t>renewable energy</a:t>
            </a:r>
            <a:r>
              <a:rPr lang="en-GB"/>
              <a:t> now represents more than </a:t>
            </a:r>
            <a:r>
              <a:rPr b="1" lang="en-GB"/>
              <a:t>21%</a:t>
            </a:r>
            <a:r>
              <a:rPr lang="en-GB"/>
              <a:t> of total electricity production in 2019 in France. </a:t>
            </a:r>
            <a:endParaRPr/>
          </a:p>
          <a:p>
            <a:pPr indent="0" lvl="0" marL="0" rtl="0" algn="l">
              <a:spcBef>
                <a:spcPts val="1200"/>
              </a:spcBef>
              <a:spcAft>
                <a:spcPts val="1200"/>
              </a:spcAft>
              <a:buNone/>
            </a:pPr>
            <a:r>
              <a:rPr lang="en-GB"/>
              <a:t>As an important part of renewable energy,</a:t>
            </a:r>
            <a:r>
              <a:rPr b="1" lang="en-GB"/>
              <a:t> solar PV represents 10.1% </a:t>
            </a:r>
            <a:r>
              <a:rPr lang="en-GB"/>
              <a:t>of gross renewable electricity generation. </a:t>
            </a:r>
            <a:endParaRPr/>
          </a:p>
        </p:txBody>
      </p:sp>
      <p:pic>
        <p:nvPicPr>
          <p:cNvPr id="76" name="Google Shape;76;p14"/>
          <p:cNvPicPr preferRelativeResize="0"/>
          <p:nvPr/>
        </p:nvPicPr>
        <p:blipFill>
          <a:blip r:embed="rId3">
            <a:alphaModFix/>
          </a:blip>
          <a:stretch>
            <a:fillRect/>
          </a:stretch>
        </p:blipFill>
        <p:spPr>
          <a:xfrm>
            <a:off x="4180375" y="1723850"/>
            <a:ext cx="4569949" cy="2533875"/>
          </a:xfrm>
          <a:prstGeom prst="rect">
            <a:avLst/>
          </a:prstGeom>
          <a:noFill/>
          <a:ln>
            <a:noFill/>
          </a:ln>
        </p:spPr>
      </p:pic>
      <p:sp>
        <p:nvSpPr>
          <p:cNvPr id="77" name="Google Shape;77;p14"/>
          <p:cNvSpPr/>
          <p:nvPr/>
        </p:nvSpPr>
        <p:spPr>
          <a:xfrm>
            <a:off x="6998050" y="2820325"/>
            <a:ext cx="1352400" cy="1947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nvSpPr>
        <p:spPr>
          <a:xfrm>
            <a:off x="4129175" y="1338950"/>
            <a:ext cx="4959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latin typeface="Open Sans"/>
                <a:ea typeface="Open Sans"/>
                <a:cs typeface="Open Sans"/>
                <a:sym typeface="Open Sans"/>
              </a:rPr>
              <a:t>G</a:t>
            </a:r>
            <a:r>
              <a:rPr b="1" lang="en-GB" sz="1300">
                <a:latin typeface="Open Sans"/>
                <a:ea typeface="Open Sans"/>
                <a:cs typeface="Open Sans"/>
                <a:sym typeface="Open Sans"/>
              </a:rPr>
              <a:t>ross renewable electricity production by</a:t>
            </a:r>
            <a:r>
              <a:rPr b="1" lang="en-GB" sz="1300">
                <a:latin typeface="Open Sans"/>
                <a:ea typeface="Open Sans"/>
                <a:cs typeface="Open Sans"/>
                <a:sym typeface="Open Sans"/>
              </a:rPr>
              <a:t> Sector in 2019</a:t>
            </a:r>
            <a:endParaRPr b="1" sz="1300">
              <a:latin typeface="Open Sans"/>
              <a:ea typeface="Open Sans"/>
              <a:cs typeface="Open Sans"/>
              <a:sym typeface="Open Sans"/>
            </a:endParaRPr>
          </a:p>
        </p:txBody>
      </p:sp>
      <p:sp>
        <p:nvSpPr>
          <p:cNvPr id="79" name="Google Shape;79;p14"/>
          <p:cNvSpPr/>
          <p:nvPr/>
        </p:nvSpPr>
        <p:spPr>
          <a:xfrm>
            <a:off x="5194725" y="2622975"/>
            <a:ext cx="276600" cy="194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Time series analysis</a:t>
            </a:r>
            <a:endParaRPr/>
          </a:p>
        </p:txBody>
      </p:sp>
      <p:sp>
        <p:nvSpPr>
          <p:cNvPr id="293" name="Google Shape;293;p32"/>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t>Prior to consider a model, the series stationarity have to be evaluated. </a:t>
            </a:r>
            <a:br>
              <a:rPr lang="en-GB" sz="1700"/>
            </a:br>
            <a:r>
              <a:rPr lang="en-GB" sz="1700"/>
              <a:t>We start by decomposing the series and remove trend pattern by differentiation. </a:t>
            </a:r>
            <a:endParaRPr sz="1700"/>
          </a:p>
          <a:p>
            <a:pPr indent="0" lvl="0" marL="0" rtl="0" algn="l">
              <a:spcBef>
                <a:spcPts val="1200"/>
              </a:spcBef>
              <a:spcAft>
                <a:spcPts val="0"/>
              </a:spcAft>
              <a:buNone/>
            </a:pPr>
            <a:r>
              <a:t/>
            </a:r>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b="1"/>
          </a:p>
        </p:txBody>
      </p:sp>
      <p:pic>
        <p:nvPicPr>
          <p:cNvPr id="294" name="Google Shape;294;p32"/>
          <p:cNvPicPr preferRelativeResize="0"/>
          <p:nvPr/>
        </p:nvPicPr>
        <p:blipFill>
          <a:blip r:embed="rId3">
            <a:alphaModFix/>
          </a:blip>
          <a:stretch>
            <a:fillRect/>
          </a:stretch>
        </p:blipFill>
        <p:spPr>
          <a:xfrm>
            <a:off x="222700" y="2046563"/>
            <a:ext cx="4038600" cy="2657475"/>
          </a:xfrm>
          <a:prstGeom prst="rect">
            <a:avLst/>
          </a:prstGeom>
          <a:noFill/>
          <a:ln>
            <a:noFill/>
          </a:ln>
        </p:spPr>
      </p:pic>
      <p:pic>
        <p:nvPicPr>
          <p:cNvPr id="295" name="Google Shape;295;p32"/>
          <p:cNvPicPr preferRelativeResize="0"/>
          <p:nvPr/>
        </p:nvPicPr>
        <p:blipFill>
          <a:blip r:embed="rId4">
            <a:alphaModFix/>
          </a:blip>
          <a:stretch>
            <a:fillRect/>
          </a:stretch>
        </p:blipFill>
        <p:spPr>
          <a:xfrm>
            <a:off x="4616825" y="2041800"/>
            <a:ext cx="4038600" cy="2667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Time series analysis</a:t>
            </a:r>
            <a:endParaRPr/>
          </a:p>
        </p:txBody>
      </p:sp>
      <p:sp>
        <p:nvSpPr>
          <p:cNvPr id="301" name="Google Shape;301;p33"/>
          <p:cNvSpPr txBox="1"/>
          <p:nvPr>
            <p:ph idx="1" type="body"/>
          </p:nvPr>
        </p:nvSpPr>
        <p:spPr>
          <a:xfrm>
            <a:off x="311700" y="1239625"/>
            <a:ext cx="8520600" cy="3302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sz="1600"/>
              <a:t>Method used to evaluate the stationarity of the series :</a:t>
            </a:r>
            <a:r>
              <a:rPr b="1" lang="en-GB" sz="1600"/>
              <a:t> Dicky Fuller test and KPSS</a:t>
            </a:r>
            <a:br>
              <a:rPr b="1" lang="en-GB" sz="1600"/>
            </a:br>
            <a:endParaRPr b="1" sz="1600"/>
          </a:p>
          <a:p>
            <a:pPr indent="0" lvl="0" marL="0" rtl="0" algn="l">
              <a:spcBef>
                <a:spcPts val="1200"/>
              </a:spcBef>
              <a:spcAft>
                <a:spcPts val="0"/>
              </a:spcAft>
              <a:buNone/>
            </a:pPr>
            <a:r>
              <a:rPr lang="en-GB" sz="1600"/>
              <a:t>DF test outcome on original series =&gt; seems stationary (p-value 2.75 * 10^(-5))</a:t>
            </a:r>
            <a:endParaRPr sz="1600"/>
          </a:p>
          <a:p>
            <a:pPr indent="0" lvl="0" marL="0" rtl="0" algn="l">
              <a:spcBef>
                <a:spcPts val="1200"/>
              </a:spcBef>
              <a:spcAft>
                <a:spcPts val="0"/>
              </a:spcAft>
              <a:buNone/>
            </a:pPr>
            <a:r>
              <a:rPr lang="en-GB" sz="1600"/>
              <a:t>KPSS test outcome on original series =&gt; not stationary (p-value 0.01)</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rPr lang="en-GB" sz="1600"/>
              <a:t>DF test outcome on differentiated series =&gt; seems stationary </a:t>
            </a:r>
            <a:endParaRPr sz="1600"/>
          </a:p>
          <a:p>
            <a:pPr indent="0" lvl="0" marL="0" rtl="0" algn="l">
              <a:spcBef>
                <a:spcPts val="1200"/>
              </a:spcBef>
              <a:spcAft>
                <a:spcPts val="0"/>
              </a:spcAft>
              <a:buNone/>
            </a:pPr>
            <a:r>
              <a:rPr lang="en-GB" sz="1600"/>
              <a:t>KPSS test outcome on differentiated series =&gt; seems stationary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rPr lang="en-GB" sz="1600"/>
              <a:t>Conclusion: </a:t>
            </a:r>
            <a:r>
              <a:rPr b="1" lang="en-GB" sz="1600"/>
              <a:t>1st order differentiated series will be used to fit the SARIMAX model</a:t>
            </a:r>
            <a:endParaRPr b="1" sz="1200">
              <a:solidFill>
                <a:srgbClr val="212121"/>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b="1"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Time series analysis</a:t>
            </a:r>
            <a:endParaRPr/>
          </a:p>
        </p:txBody>
      </p:sp>
      <p:sp>
        <p:nvSpPr>
          <p:cNvPr id="307" name="Google Shape;307;p34"/>
          <p:cNvSpPr txBox="1"/>
          <p:nvPr>
            <p:ph idx="1" type="body"/>
          </p:nvPr>
        </p:nvSpPr>
        <p:spPr>
          <a:xfrm>
            <a:off x="311700" y="1239625"/>
            <a:ext cx="8520600" cy="3302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GB" sz="5600"/>
              <a:t>The 1st model considered to deal with multiple seasonality : </a:t>
            </a:r>
            <a:r>
              <a:rPr b="1" lang="en-GB" sz="5600"/>
              <a:t>SARIMAX with Fourier series</a:t>
            </a:r>
            <a:endParaRPr b="1" sz="5600"/>
          </a:p>
          <a:p>
            <a:pPr indent="-317500" lvl="0" marL="457200" rtl="0" algn="just">
              <a:spcBef>
                <a:spcPts val="1200"/>
              </a:spcBef>
              <a:spcAft>
                <a:spcPts val="0"/>
              </a:spcAft>
              <a:buSzPct val="100000"/>
              <a:buChar char="●"/>
            </a:pPr>
            <a:r>
              <a:rPr lang="en-GB" sz="5600"/>
              <a:t>Reason : Usual SARIMA models are not fit for multiple seasonality</a:t>
            </a:r>
            <a:br>
              <a:rPr lang="en-GB" sz="5600"/>
            </a:br>
            <a:endParaRPr sz="5600"/>
          </a:p>
          <a:p>
            <a:pPr indent="-317500" lvl="0" marL="457200" rtl="0" algn="just">
              <a:spcBef>
                <a:spcPts val="0"/>
              </a:spcBef>
              <a:spcAft>
                <a:spcPts val="0"/>
              </a:spcAft>
              <a:buSzPct val="100000"/>
              <a:buChar char="●"/>
            </a:pPr>
            <a:r>
              <a:rPr lang="en-GB" sz="5600"/>
              <a:t>Advantages of the SARIMAX with Fourier series approach :</a:t>
            </a:r>
            <a:endParaRPr sz="5600"/>
          </a:p>
          <a:p>
            <a:pPr indent="-317500" lvl="1" marL="914400" rtl="0" algn="just">
              <a:spcBef>
                <a:spcPts val="0"/>
              </a:spcBef>
              <a:spcAft>
                <a:spcPts val="0"/>
              </a:spcAft>
              <a:buSzPct val="100000"/>
              <a:buChar char="○"/>
            </a:pPr>
            <a:r>
              <a:rPr lang="en-GB" sz="5600"/>
              <a:t>Flexibility of seasonality length</a:t>
            </a:r>
            <a:endParaRPr sz="5600"/>
          </a:p>
          <a:p>
            <a:pPr indent="-317500" lvl="1" marL="914400" rtl="0" algn="just">
              <a:spcBef>
                <a:spcPts val="0"/>
              </a:spcBef>
              <a:spcAft>
                <a:spcPts val="0"/>
              </a:spcAft>
              <a:buSzPct val="100000"/>
              <a:buChar char="○"/>
            </a:pPr>
            <a:r>
              <a:rPr lang="en-GB" sz="5600"/>
              <a:t>Data with multiples seasonal periods can be model with Fourier terms of different frequencies</a:t>
            </a:r>
            <a:endParaRPr sz="5600"/>
          </a:p>
          <a:p>
            <a:pPr indent="-317500" lvl="1" marL="914400" rtl="0" algn="just">
              <a:spcBef>
                <a:spcPts val="0"/>
              </a:spcBef>
              <a:spcAft>
                <a:spcPts val="0"/>
              </a:spcAft>
              <a:buSzPct val="100000"/>
              <a:buChar char="○"/>
            </a:pPr>
            <a:r>
              <a:rPr lang="en-GB" sz="5600"/>
              <a:t>Short-term dynamics are easily handled with a simple ARMA error</a:t>
            </a:r>
            <a:endParaRPr sz="5600"/>
          </a:p>
          <a:p>
            <a:pPr indent="0" lvl="0" marL="0" rtl="0" algn="just">
              <a:spcBef>
                <a:spcPts val="1200"/>
              </a:spcBef>
              <a:spcAft>
                <a:spcPts val="0"/>
              </a:spcAft>
              <a:buNone/>
            </a:pPr>
            <a:r>
              <a:t/>
            </a:r>
            <a:endParaRPr sz="6425"/>
          </a:p>
          <a:p>
            <a:pPr indent="0" lvl="0" marL="0" rtl="0" algn="just">
              <a:spcBef>
                <a:spcPts val="1200"/>
              </a:spcBef>
              <a:spcAft>
                <a:spcPts val="0"/>
              </a:spcAft>
              <a:buNone/>
            </a:pPr>
            <a:r>
              <a:t/>
            </a:r>
            <a:endParaRPr sz="6425"/>
          </a:p>
          <a:p>
            <a:pPr indent="0" lvl="0" marL="0" rtl="0" algn="just">
              <a:spcBef>
                <a:spcPts val="1200"/>
              </a:spcBef>
              <a:spcAft>
                <a:spcPts val="0"/>
              </a:spcAft>
              <a:buNone/>
            </a:pPr>
            <a:r>
              <a:rPr lang="en-GB" sz="6425"/>
              <a:t>                          </a:t>
            </a:r>
            <a:r>
              <a:rPr i="1" lang="en-GB" sz="5225"/>
              <a:t>with Nt an ARIMA model, m the seasonal period and K a hyperparameter to tune</a:t>
            </a:r>
            <a:endParaRPr i="1" sz="5225"/>
          </a:p>
          <a:p>
            <a:pPr indent="0" lvl="0" marL="0" rtl="0" algn="just">
              <a:spcBef>
                <a:spcPts val="1200"/>
              </a:spcBef>
              <a:spcAft>
                <a:spcPts val="0"/>
              </a:spcAft>
              <a:buNone/>
            </a:pPr>
            <a:r>
              <a:t/>
            </a:r>
            <a:endParaRPr sz="6425"/>
          </a:p>
          <a:p>
            <a:pPr indent="0" lvl="0" marL="0" rtl="0" algn="just">
              <a:spcBef>
                <a:spcPts val="1200"/>
              </a:spcBef>
              <a:spcAft>
                <a:spcPts val="0"/>
              </a:spcAft>
              <a:buNone/>
            </a:pPr>
            <a:r>
              <a:t/>
            </a:r>
            <a:endParaRPr/>
          </a:p>
          <a:p>
            <a:pPr indent="0" lvl="0" marL="0" rtl="0" algn="just">
              <a:spcBef>
                <a:spcPts val="1200"/>
              </a:spcBef>
              <a:spcAft>
                <a:spcPts val="0"/>
              </a:spcAft>
              <a:buNone/>
            </a:pPr>
            <a:r>
              <a:t/>
            </a:r>
            <a:endParaRPr/>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l">
              <a:spcBef>
                <a:spcPts val="1200"/>
              </a:spcBef>
              <a:spcAft>
                <a:spcPts val="1200"/>
              </a:spcAft>
              <a:buNone/>
            </a:pPr>
            <a:r>
              <a:t/>
            </a:r>
            <a:endParaRPr b="1" sz="1600"/>
          </a:p>
        </p:txBody>
      </p:sp>
      <p:pic>
        <p:nvPicPr>
          <p:cNvPr id="308" name="Google Shape;308;p34"/>
          <p:cNvPicPr preferRelativeResize="0"/>
          <p:nvPr/>
        </p:nvPicPr>
        <p:blipFill rotWithShape="1">
          <a:blip r:embed="rId3">
            <a:alphaModFix/>
          </a:blip>
          <a:srcRect b="45408" l="0" r="0" t="0"/>
          <a:stretch/>
        </p:blipFill>
        <p:spPr>
          <a:xfrm>
            <a:off x="1057725" y="3325350"/>
            <a:ext cx="7121901" cy="596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series analysis - SARIMAX with Fourier series</a:t>
            </a:r>
            <a:endParaRPr/>
          </a:p>
        </p:txBody>
      </p:sp>
      <p:sp>
        <p:nvSpPr>
          <p:cNvPr id="314" name="Google Shape;314;p35"/>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For yearly seasonality, period considered =&gt; </a:t>
            </a:r>
            <a:r>
              <a:rPr b="1" lang="en-GB" sz="1770"/>
              <a:t>m = 365.25 </a:t>
            </a:r>
            <a:r>
              <a:rPr lang="en-GB" sz="1770"/>
              <a:t>(including the leap year)</a:t>
            </a:r>
            <a:br>
              <a:rPr lang="en-GB" sz="1770"/>
            </a:br>
            <a:endParaRPr sz="1770"/>
          </a:p>
          <a:p>
            <a:pPr indent="-341019" lvl="0" marL="457200" rtl="0" algn="just">
              <a:lnSpc>
                <a:spcPct val="95000"/>
              </a:lnSpc>
              <a:spcBef>
                <a:spcPts val="0"/>
              </a:spcBef>
              <a:spcAft>
                <a:spcPts val="0"/>
              </a:spcAft>
              <a:buSzPts val="1770"/>
              <a:buChar char="●"/>
            </a:pPr>
            <a:r>
              <a:rPr lang="en-GB" sz="1770"/>
              <a:t>For daily seasonality, period considered =&gt; </a:t>
            </a:r>
            <a:r>
              <a:rPr b="1" lang="en-GB" sz="1770"/>
              <a:t>m = 24</a:t>
            </a:r>
            <a:endParaRPr b="1" sz="1770"/>
          </a:p>
          <a:p>
            <a:pPr indent="0" lvl="0" marL="457200" rtl="0" algn="just">
              <a:lnSpc>
                <a:spcPct val="95000"/>
              </a:lnSpc>
              <a:spcBef>
                <a:spcPts val="1200"/>
              </a:spcBef>
              <a:spcAft>
                <a:spcPts val="0"/>
              </a:spcAft>
              <a:buSzPts val="440"/>
              <a:buNone/>
            </a:pPr>
            <a:r>
              <a:t/>
            </a:r>
            <a:endParaRPr b="1" sz="1770"/>
          </a:p>
          <a:p>
            <a:pPr indent="-341019" lvl="0" marL="457200" rtl="0" algn="just">
              <a:lnSpc>
                <a:spcPct val="95000"/>
              </a:lnSpc>
              <a:spcBef>
                <a:spcPts val="1200"/>
              </a:spcBef>
              <a:spcAft>
                <a:spcPts val="0"/>
              </a:spcAft>
              <a:buSzPts val="1770"/>
              <a:buChar char="●"/>
            </a:pPr>
            <a:r>
              <a:rPr lang="en-GB" sz="1770"/>
              <a:t>After transformation of training dataset into Fourier series, the best model fitted with auto arima function : </a:t>
            </a:r>
            <a:br>
              <a:rPr lang="en-GB" sz="1770"/>
            </a:br>
            <a:r>
              <a:rPr b="1" lang="en-GB" sz="1770"/>
              <a:t>SARIMAX (3,1,2)(1,0,1) </a:t>
            </a:r>
            <a:r>
              <a:rPr lang="en-GB" sz="1270"/>
              <a:t>(AIC criterion = 103743.527)</a:t>
            </a:r>
            <a:endParaRPr sz="127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series analysis - SARIMAX with Fourier series</a:t>
            </a:r>
            <a:endParaRPr/>
          </a:p>
        </p:txBody>
      </p:sp>
      <p:sp>
        <p:nvSpPr>
          <p:cNvPr id="320" name="Google Shape;320;p36"/>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Results obtained for a one week forecasting</a:t>
            </a:r>
            <a:endParaRPr sz="1270"/>
          </a:p>
        </p:txBody>
      </p:sp>
      <p:graphicFrame>
        <p:nvGraphicFramePr>
          <p:cNvPr id="321" name="Google Shape;321;p36"/>
          <p:cNvGraphicFramePr/>
          <p:nvPr/>
        </p:nvGraphicFramePr>
        <p:xfrm>
          <a:off x="7031725" y="2157125"/>
          <a:ext cx="3000000" cy="3000000"/>
        </p:xfrm>
        <a:graphic>
          <a:graphicData uri="http://schemas.openxmlformats.org/drawingml/2006/table">
            <a:tbl>
              <a:tblPr>
                <a:noFill/>
                <a:tableStyleId>{7F391BFB-7935-40C8-BDA9-C5544B1048D9}</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60</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0.87</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47.6</a:t>
                      </a:r>
                      <a:endParaRPr/>
                    </a:p>
                  </a:txBody>
                  <a:tcPr marT="91425" marB="91425" marR="91425" marL="91425"/>
                </a:tc>
              </a:tr>
            </a:tbl>
          </a:graphicData>
        </a:graphic>
      </p:graphicFrame>
      <p:pic>
        <p:nvPicPr>
          <p:cNvPr id="322" name="Google Shape;322;p36"/>
          <p:cNvPicPr preferRelativeResize="0"/>
          <p:nvPr/>
        </p:nvPicPr>
        <p:blipFill>
          <a:blip r:embed="rId3">
            <a:alphaModFix/>
          </a:blip>
          <a:stretch>
            <a:fillRect/>
          </a:stretch>
        </p:blipFill>
        <p:spPr>
          <a:xfrm>
            <a:off x="311700" y="1747125"/>
            <a:ext cx="6254950" cy="3075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series analysis - SARIMAX with Fourier series</a:t>
            </a:r>
            <a:endParaRPr/>
          </a:p>
        </p:txBody>
      </p:sp>
      <p:sp>
        <p:nvSpPr>
          <p:cNvPr id="328" name="Google Shape;328;p37"/>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Trial for forecasting four months </a:t>
            </a:r>
            <a:endParaRPr sz="1270"/>
          </a:p>
        </p:txBody>
      </p:sp>
      <p:pic>
        <p:nvPicPr>
          <p:cNvPr id="329" name="Google Shape;329;p37"/>
          <p:cNvPicPr preferRelativeResize="0"/>
          <p:nvPr/>
        </p:nvPicPr>
        <p:blipFill>
          <a:blip r:embed="rId3">
            <a:alphaModFix/>
          </a:blip>
          <a:stretch>
            <a:fillRect/>
          </a:stretch>
        </p:blipFill>
        <p:spPr>
          <a:xfrm>
            <a:off x="1190826" y="1682800"/>
            <a:ext cx="6762336" cy="3302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series analysis - SARIMAX with Fourier series</a:t>
            </a:r>
            <a:endParaRPr/>
          </a:p>
        </p:txBody>
      </p:sp>
      <p:sp>
        <p:nvSpPr>
          <p:cNvPr id="335" name="Google Shape;335;p3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The model seems to be performing relatively well for a one week forecasting but there is still a margin for improvement</a:t>
            </a:r>
            <a:endParaRPr sz="1770"/>
          </a:p>
          <a:p>
            <a:pPr indent="0" lvl="0" marL="457200" rtl="0" algn="just">
              <a:lnSpc>
                <a:spcPct val="95000"/>
              </a:lnSpc>
              <a:spcBef>
                <a:spcPts val="1200"/>
              </a:spcBef>
              <a:spcAft>
                <a:spcPts val="0"/>
              </a:spcAft>
              <a:buNone/>
            </a:pPr>
            <a:r>
              <a:t/>
            </a:r>
            <a:endParaRPr sz="1770"/>
          </a:p>
          <a:p>
            <a:pPr indent="-341019" lvl="0" marL="457200" rtl="0" algn="just">
              <a:lnSpc>
                <a:spcPct val="95000"/>
              </a:lnSpc>
              <a:spcBef>
                <a:spcPts val="1200"/>
              </a:spcBef>
              <a:spcAft>
                <a:spcPts val="0"/>
              </a:spcAft>
              <a:buSzPts val="1770"/>
              <a:buChar char="●"/>
            </a:pPr>
            <a:r>
              <a:rPr lang="en-GB" sz="1770"/>
              <a:t>The 4 months forecasting trial shows a sharp decline in performance with negative value for energy production from November onwards which is aberrant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Time series analysis</a:t>
            </a:r>
            <a:endParaRPr/>
          </a:p>
        </p:txBody>
      </p:sp>
      <p:sp>
        <p:nvSpPr>
          <p:cNvPr id="341" name="Google Shape;341;p39"/>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700"/>
              <a:t>The 2nd model considered to deal with multiple seasonality : </a:t>
            </a:r>
            <a:r>
              <a:rPr b="1" lang="en-GB" sz="1700"/>
              <a:t>FBProphet</a:t>
            </a:r>
            <a:endParaRPr b="1" sz="1700"/>
          </a:p>
          <a:p>
            <a:pPr indent="-330200" lvl="0" marL="457200" rtl="0" algn="just">
              <a:spcBef>
                <a:spcPts val="1200"/>
              </a:spcBef>
              <a:spcAft>
                <a:spcPts val="0"/>
              </a:spcAft>
              <a:buSzPts val="1600"/>
              <a:buChar char="●"/>
            </a:pPr>
            <a:r>
              <a:rPr lang="en-GB" sz="1600"/>
              <a:t>Developed by Facebook</a:t>
            </a:r>
            <a:endParaRPr sz="1600"/>
          </a:p>
          <a:p>
            <a:pPr indent="-330200" lvl="0" marL="457200" rtl="0" algn="just">
              <a:spcBef>
                <a:spcPts val="0"/>
              </a:spcBef>
              <a:spcAft>
                <a:spcPts val="0"/>
              </a:spcAft>
              <a:buSzPts val="1600"/>
              <a:buChar char="●"/>
            </a:pPr>
            <a:r>
              <a:rPr lang="en-GB" sz="1600"/>
              <a:t>Based on an additive model where non-linear trends are fit with yearly, weekly, and daily seasonality, plus holiday effects. </a:t>
            </a:r>
            <a:endParaRPr sz="1600"/>
          </a:p>
          <a:p>
            <a:pPr indent="0" lvl="0" marL="0" rtl="0" algn="just">
              <a:spcBef>
                <a:spcPts val="1200"/>
              </a:spcBef>
              <a:spcAft>
                <a:spcPts val="0"/>
              </a:spcAft>
              <a:buNone/>
            </a:pPr>
            <a:r>
              <a:t/>
            </a:r>
            <a:endParaRPr sz="1500"/>
          </a:p>
          <a:p>
            <a:pPr indent="0" lvl="0" marL="0" rtl="0" algn="l">
              <a:spcBef>
                <a:spcPts val="1200"/>
              </a:spcBef>
              <a:spcAft>
                <a:spcPts val="1200"/>
              </a:spcAft>
              <a:buNone/>
            </a:pPr>
            <a:r>
              <a:t/>
            </a:r>
            <a:endParaRPr b="1" sz="17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series analysis - FB Prophet</a:t>
            </a:r>
            <a:endParaRPr/>
          </a:p>
        </p:txBody>
      </p:sp>
      <p:sp>
        <p:nvSpPr>
          <p:cNvPr id="347" name="Google Shape;347;p40"/>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sz="1400"/>
              <a:t>Results obtained with uncertainty level set at 95% (default 80%)</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l">
              <a:spcBef>
                <a:spcPts val="1200"/>
              </a:spcBef>
              <a:spcAft>
                <a:spcPts val="1200"/>
              </a:spcAft>
              <a:buNone/>
            </a:pPr>
            <a:r>
              <a:t/>
            </a:r>
            <a:endParaRPr b="1" sz="1600"/>
          </a:p>
        </p:txBody>
      </p:sp>
      <p:pic>
        <p:nvPicPr>
          <p:cNvPr id="348" name="Google Shape;348;p40"/>
          <p:cNvPicPr preferRelativeResize="0"/>
          <p:nvPr/>
        </p:nvPicPr>
        <p:blipFill>
          <a:blip r:embed="rId3">
            <a:alphaModFix/>
          </a:blip>
          <a:stretch>
            <a:fillRect/>
          </a:stretch>
        </p:blipFill>
        <p:spPr>
          <a:xfrm>
            <a:off x="311700" y="1753150"/>
            <a:ext cx="5038174" cy="3000251"/>
          </a:xfrm>
          <a:prstGeom prst="rect">
            <a:avLst/>
          </a:prstGeom>
          <a:noFill/>
          <a:ln>
            <a:noFill/>
          </a:ln>
        </p:spPr>
      </p:pic>
      <p:pic>
        <p:nvPicPr>
          <p:cNvPr id="349" name="Google Shape;349;p40"/>
          <p:cNvPicPr preferRelativeResize="0"/>
          <p:nvPr/>
        </p:nvPicPr>
        <p:blipFill>
          <a:blip r:embed="rId4">
            <a:alphaModFix/>
          </a:blip>
          <a:stretch>
            <a:fillRect/>
          </a:stretch>
        </p:blipFill>
        <p:spPr>
          <a:xfrm>
            <a:off x="5824225" y="717500"/>
            <a:ext cx="3008074" cy="40359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series analysis - FB Prophet</a:t>
            </a:r>
            <a:endParaRPr/>
          </a:p>
        </p:txBody>
      </p:sp>
      <p:sp>
        <p:nvSpPr>
          <p:cNvPr id="355" name="Google Shape;355;p41"/>
          <p:cNvSpPr txBox="1"/>
          <p:nvPr>
            <p:ph idx="1" type="body"/>
          </p:nvPr>
        </p:nvSpPr>
        <p:spPr>
          <a:xfrm>
            <a:off x="311700" y="1374100"/>
            <a:ext cx="8520600" cy="2693700"/>
          </a:xfrm>
          <a:prstGeom prst="rect">
            <a:avLst/>
          </a:prstGeom>
        </p:spPr>
        <p:txBody>
          <a:bodyPr anchorCtr="0" anchor="t" bIns="91425" lIns="91425" spcFirstLastPara="1" rIns="91425" wrap="square" tIns="91425">
            <a:normAutofit fontScale="25000" lnSpcReduction="20000"/>
          </a:bodyPr>
          <a:lstStyle/>
          <a:p>
            <a:pPr indent="-340395" lvl="0" marL="457200" rtl="0" algn="just">
              <a:spcBef>
                <a:spcPts val="0"/>
              </a:spcBef>
              <a:spcAft>
                <a:spcPts val="0"/>
              </a:spcAft>
              <a:buSzPct val="100000"/>
              <a:buChar char="●"/>
            </a:pPr>
            <a:r>
              <a:rPr lang="en-GB" sz="7042"/>
              <a:t>Overall, the multiples seasonalities have been properly captured by the model</a:t>
            </a:r>
            <a:br>
              <a:rPr lang="en-GB" sz="7042"/>
            </a:br>
            <a:br>
              <a:rPr lang="en-GB" sz="7042"/>
            </a:br>
            <a:endParaRPr sz="7042"/>
          </a:p>
          <a:p>
            <a:pPr indent="-340395" lvl="0" marL="457200" rtl="0" algn="just">
              <a:spcBef>
                <a:spcPts val="0"/>
              </a:spcBef>
              <a:spcAft>
                <a:spcPts val="0"/>
              </a:spcAft>
              <a:buSzPct val="100000"/>
              <a:buChar char="●"/>
            </a:pPr>
            <a:r>
              <a:rPr lang="en-GB" sz="7042"/>
              <a:t>However, the </a:t>
            </a:r>
            <a:r>
              <a:rPr lang="en-GB" sz="7042"/>
              <a:t>forecasted</a:t>
            </a:r>
            <a:r>
              <a:rPr lang="en-GB" sz="7042"/>
              <a:t> values are not so satisfying and can be improved</a:t>
            </a:r>
            <a:br>
              <a:rPr lang="en-GB" sz="7042"/>
            </a:br>
            <a:br>
              <a:rPr lang="en-GB" sz="7042"/>
            </a:br>
            <a:endParaRPr sz="7042"/>
          </a:p>
          <a:p>
            <a:pPr indent="-340395" lvl="0" marL="457200" rtl="0" algn="just">
              <a:spcBef>
                <a:spcPts val="0"/>
              </a:spcBef>
              <a:spcAft>
                <a:spcPts val="0"/>
              </a:spcAft>
              <a:buSzPct val="100000"/>
              <a:buChar char="●"/>
            </a:pPr>
            <a:r>
              <a:rPr lang="en-GB" sz="7042"/>
              <a:t>Cross-validation on the training set and a reduction of the forecasting period were considered to try improving the model</a:t>
            </a:r>
            <a:endParaRPr sz="7042"/>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l">
              <a:spcBef>
                <a:spcPts val="1200"/>
              </a:spcBef>
              <a:spcAft>
                <a:spcPts val="1200"/>
              </a:spcAft>
              <a:buNone/>
            </a:pPr>
            <a:r>
              <a:t/>
            </a:r>
            <a:endParaRPr b="1"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p:nvPr/>
        </p:nvSpPr>
        <p:spPr>
          <a:xfrm rot="-2700000">
            <a:off x="-42585" y="2257043"/>
            <a:ext cx="3115371" cy="582515"/>
          </a:xfrm>
          <a:prstGeom prst="flowChartAlternateProcess">
            <a:avLst/>
          </a:prstGeom>
          <a:noFill/>
          <a:ln cap="flat" cmpd="sng" w="28575">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5"/>
          <p:cNvGrpSpPr/>
          <p:nvPr/>
        </p:nvGrpSpPr>
        <p:grpSpPr>
          <a:xfrm>
            <a:off x="6254516" y="1318143"/>
            <a:ext cx="2460300" cy="2460300"/>
            <a:chOff x="6254516" y="1318143"/>
            <a:chExt cx="2460300" cy="2460300"/>
          </a:xfrm>
        </p:grpSpPr>
        <p:sp>
          <p:nvSpPr>
            <p:cNvPr id="86" name="Google Shape;86;p15"/>
            <p:cNvSpPr/>
            <p:nvPr/>
          </p:nvSpPr>
          <p:spPr>
            <a:xfrm rot="2700000">
              <a:off x="7239866" y="1053398"/>
              <a:ext cx="489601" cy="2989789"/>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249C90"/>
                  </a:solidFill>
                  <a:latin typeface="Roboto"/>
                  <a:ea typeface="Roboto"/>
                  <a:cs typeface="Roboto"/>
                  <a:sym typeface="Roboto"/>
                </a:rPr>
                <a:t>5</a:t>
              </a:r>
              <a:endParaRPr b="1" sz="900">
                <a:solidFill>
                  <a:srgbClr val="249C90"/>
                </a:solidFill>
                <a:latin typeface="Roboto"/>
                <a:ea typeface="Roboto"/>
                <a:cs typeface="Roboto"/>
                <a:sym typeface="Roboto"/>
              </a:endParaRPr>
            </a:p>
          </p:txBody>
        </p:sp>
        <p:sp>
          <p:nvSpPr>
            <p:cNvPr id="88" name="Google Shape;88;p15"/>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Evaluation and prediction</a:t>
              </a:r>
              <a:endParaRPr b="1" sz="1100">
                <a:solidFill>
                  <a:srgbClr val="FFFFFF"/>
                </a:solidFill>
                <a:latin typeface="Roboto"/>
                <a:ea typeface="Roboto"/>
                <a:cs typeface="Roboto"/>
                <a:sym typeface="Roboto"/>
              </a:endParaRPr>
            </a:p>
          </p:txBody>
        </p:sp>
      </p:grpSp>
      <p:grpSp>
        <p:nvGrpSpPr>
          <p:cNvPr id="89" name="Google Shape;89;p15"/>
          <p:cNvGrpSpPr/>
          <p:nvPr/>
        </p:nvGrpSpPr>
        <p:grpSpPr>
          <a:xfrm>
            <a:off x="4761418" y="1318143"/>
            <a:ext cx="2460300" cy="2460300"/>
            <a:chOff x="4761418" y="1318143"/>
            <a:chExt cx="2460300" cy="2460300"/>
          </a:xfrm>
        </p:grpSpPr>
        <p:sp>
          <p:nvSpPr>
            <p:cNvPr id="90" name="Google Shape;90;p15"/>
            <p:cNvSpPr/>
            <p:nvPr/>
          </p:nvSpPr>
          <p:spPr>
            <a:xfrm rot="2700000">
              <a:off x="5746767" y="1053398"/>
              <a:ext cx="489601" cy="2989789"/>
            </a:xfrm>
            <a:prstGeom prst="roundRect">
              <a:avLst>
                <a:gd fmla="val 50000" name="adj"/>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F887E"/>
                  </a:solidFill>
                  <a:latin typeface="Roboto"/>
                  <a:ea typeface="Roboto"/>
                  <a:cs typeface="Roboto"/>
                  <a:sym typeface="Roboto"/>
                </a:rPr>
                <a:t>4</a:t>
              </a:r>
              <a:endParaRPr b="1" sz="900">
                <a:solidFill>
                  <a:srgbClr val="1F887E"/>
                </a:solidFill>
                <a:latin typeface="Roboto"/>
                <a:ea typeface="Roboto"/>
                <a:cs typeface="Roboto"/>
                <a:sym typeface="Roboto"/>
              </a:endParaRPr>
            </a:p>
          </p:txBody>
        </p:sp>
        <p:sp>
          <p:nvSpPr>
            <p:cNvPr id="92" name="Google Shape;92;p15"/>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modeling</a:t>
              </a:r>
              <a:endParaRPr b="1" sz="1100">
                <a:solidFill>
                  <a:srgbClr val="FFFFFF"/>
                </a:solidFill>
                <a:latin typeface="Roboto"/>
                <a:ea typeface="Roboto"/>
                <a:cs typeface="Roboto"/>
                <a:sym typeface="Roboto"/>
              </a:endParaRPr>
            </a:p>
          </p:txBody>
        </p:sp>
      </p:grpSp>
      <p:grpSp>
        <p:nvGrpSpPr>
          <p:cNvPr id="93" name="Google Shape;93;p15"/>
          <p:cNvGrpSpPr/>
          <p:nvPr/>
        </p:nvGrpSpPr>
        <p:grpSpPr>
          <a:xfrm>
            <a:off x="3269751" y="1318143"/>
            <a:ext cx="2460300" cy="2460300"/>
            <a:chOff x="3269751" y="1318143"/>
            <a:chExt cx="2460300" cy="2460300"/>
          </a:xfrm>
        </p:grpSpPr>
        <p:sp>
          <p:nvSpPr>
            <p:cNvPr id="94" name="Google Shape;94;p15"/>
            <p:cNvSpPr/>
            <p:nvPr/>
          </p:nvSpPr>
          <p:spPr>
            <a:xfrm rot="2700000">
              <a:off x="4255100" y="1053398"/>
              <a:ext cx="489601" cy="2989789"/>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D7E74"/>
                  </a:solidFill>
                  <a:latin typeface="Roboto"/>
                  <a:ea typeface="Roboto"/>
                  <a:cs typeface="Roboto"/>
                  <a:sym typeface="Roboto"/>
                </a:rPr>
                <a:t>3</a:t>
              </a:r>
              <a:endParaRPr b="1" sz="900">
                <a:solidFill>
                  <a:srgbClr val="1D7E74"/>
                </a:solidFill>
                <a:latin typeface="Roboto"/>
                <a:ea typeface="Roboto"/>
                <a:cs typeface="Roboto"/>
                <a:sym typeface="Roboto"/>
              </a:endParaRPr>
            </a:p>
          </p:txBody>
        </p:sp>
        <p:sp>
          <p:nvSpPr>
            <p:cNvPr id="96" name="Google Shape;96;p15"/>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exploration</a:t>
              </a:r>
              <a:endParaRPr b="1" sz="1100">
                <a:solidFill>
                  <a:srgbClr val="FFFFFF"/>
                </a:solidFill>
                <a:latin typeface="Roboto"/>
                <a:ea typeface="Roboto"/>
                <a:cs typeface="Roboto"/>
                <a:sym typeface="Roboto"/>
              </a:endParaRPr>
            </a:p>
          </p:txBody>
        </p:sp>
      </p:grpSp>
      <p:grpSp>
        <p:nvGrpSpPr>
          <p:cNvPr id="97" name="Google Shape;97;p15"/>
          <p:cNvGrpSpPr/>
          <p:nvPr/>
        </p:nvGrpSpPr>
        <p:grpSpPr>
          <a:xfrm>
            <a:off x="1776626" y="1318143"/>
            <a:ext cx="2460300" cy="2460300"/>
            <a:chOff x="1776626" y="1318143"/>
            <a:chExt cx="2460300" cy="2460300"/>
          </a:xfrm>
        </p:grpSpPr>
        <p:grpSp>
          <p:nvGrpSpPr>
            <p:cNvPr id="98" name="Google Shape;98;p15"/>
            <p:cNvGrpSpPr/>
            <p:nvPr/>
          </p:nvGrpSpPr>
          <p:grpSpPr>
            <a:xfrm>
              <a:off x="1776626" y="1318143"/>
              <a:ext cx="2460300" cy="2460300"/>
              <a:chOff x="1776626" y="1318143"/>
              <a:chExt cx="2460300" cy="2460300"/>
            </a:xfrm>
          </p:grpSpPr>
          <p:sp>
            <p:nvSpPr>
              <p:cNvPr id="99" name="Google Shape;99;p15"/>
              <p:cNvSpPr/>
              <p:nvPr/>
            </p:nvSpPr>
            <p:spPr>
              <a:xfrm rot="2700000">
                <a:off x="2761975" y="1053398"/>
                <a:ext cx="489601" cy="2989789"/>
              </a:xfrm>
              <a:prstGeom prst="roundRect">
                <a:avLst>
                  <a:gd fmla="val 50000" name="adj"/>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mining and processing</a:t>
                </a:r>
                <a:endParaRPr b="1" sz="1100">
                  <a:solidFill>
                    <a:srgbClr val="FFFFFF"/>
                  </a:solidFill>
                  <a:latin typeface="Roboto"/>
                  <a:ea typeface="Roboto"/>
                  <a:cs typeface="Roboto"/>
                  <a:sym typeface="Roboto"/>
                </a:endParaRPr>
              </a:p>
            </p:txBody>
          </p:sp>
        </p:grpSp>
        <p:sp>
          <p:nvSpPr>
            <p:cNvPr id="101" name="Google Shape;101;p15"/>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B786E"/>
                  </a:solidFill>
                  <a:latin typeface="Roboto"/>
                  <a:ea typeface="Roboto"/>
                  <a:cs typeface="Roboto"/>
                  <a:sym typeface="Roboto"/>
                </a:rPr>
                <a:t>2</a:t>
              </a:r>
              <a:endParaRPr b="1" sz="900">
                <a:solidFill>
                  <a:srgbClr val="1B786E"/>
                </a:solidFill>
                <a:latin typeface="Roboto"/>
                <a:ea typeface="Roboto"/>
                <a:cs typeface="Roboto"/>
                <a:sym typeface="Roboto"/>
              </a:endParaRPr>
            </a:p>
          </p:txBody>
        </p:sp>
      </p:grpSp>
      <p:grpSp>
        <p:nvGrpSpPr>
          <p:cNvPr id="102" name="Google Shape;102;p15"/>
          <p:cNvGrpSpPr/>
          <p:nvPr/>
        </p:nvGrpSpPr>
        <p:grpSpPr>
          <a:xfrm>
            <a:off x="284959" y="1318143"/>
            <a:ext cx="2460300" cy="2460300"/>
            <a:chOff x="284959" y="1318143"/>
            <a:chExt cx="2460300" cy="2460300"/>
          </a:xfrm>
        </p:grpSpPr>
        <p:sp>
          <p:nvSpPr>
            <p:cNvPr id="103" name="Google Shape;103;p15"/>
            <p:cNvSpPr/>
            <p:nvPr/>
          </p:nvSpPr>
          <p:spPr>
            <a:xfrm rot="2700000">
              <a:off x="1270309" y="1053398"/>
              <a:ext cx="489601" cy="2989789"/>
            </a:xfrm>
            <a:prstGeom prst="round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155B54"/>
                  </a:solidFill>
                  <a:latin typeface="Roboto"/>
                  <a:ea typeface="Roboto"/>
                  <a:cs typeface="Roboto"/>
                  <a:sym typeface="Roboto"/>
                </a:rPr>
                <a:t>1</a:t>
              </a:r>
              <a:endParaRPr b="1" sz="1200">
                <a:solidFill>
                  <a:srgbClr val="155B54"/>
                </a:solidFill>
                <a:latin typeface="Roboto"/>
                <a:ea typeface="Roboto"/>
                <a:cs typeface="Roboto"/>
                <a:sym typeface="Roboto"/>
              </a:endParaRPr>
            </a:p>
          </p:txBody>
        </p:sp>
        <p:sp>
          <p:nvSpPr>
            <p:cNvPr id="105" name="Google Shape;105;p15"/>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FFFFFF"/>
                  </a:solidFill>
                  <a:latin typeface="Roboto"/>
                  <a:ea typeface="Roboto"/>
                  <a:cs typeface="Roboto"/>
                  <a:sym typeface="Roboto"/>
                </a:rPr>
                <a:t>Project definition</a:t>
              </a:r>
              <a:endParaRPr b="1">
                <a:solidFill>
                  <a:srgbClr val="FFFFFF"/>
                </a:solidFill>
                <a:latin typeface="Roboto"/>
                <a:ea typeface="Roboto"/>
                <a:cs typeface="Roboto"/>
                <a:sym typeface="Roboto"/>
              </a:endParaRPr>
            </a:p>
          </p:txBody>
        </p:sp>
      </p:grpSp>
      <p:sp>
        <p:nvSpPr>
          <p:cNvPr id="106" name="Google Shape;106;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framework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Time series analysis - FB Prophet</a:t>
            </a:r>
            <a:endParaRPr/>
          </a:p>
        </p:txBody>
      </p:sp>
      <p:sp>
        <p:nvSpPr>
          <p:cNvPr id="361" name="Google Shape;361;p42"/>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just">
              <a:spcBef>
                <a:spcPts val="1200"/>
              </a:spcBef>
              <a:spcAft>
                <a:spcPts val="0"/>
              </a:spcAft>
              <a:buNone/>
            </a:pPr>
            <a:r>
              <a:t/>
            </a:r>
            <a:endParaRPr sz="1400"/>
          </a:p>
          <a:p>
            <a:pPr indent="0" lvl="0" marL="0" rtl="0" algn="l">
              <a:spcBef>
                <a:spcPts val="1200"/>
              </a:spcBef>
              <a:spcAft>
                <a:spcPts val="1200"/>
              </a:spcAft>
              <a:buNone/>
            </a:pPr>
            <a:r>
              <a:t/>
            </a:r>
            <a:endParaRPr b="1" sz="1600"/>
          </a:p>
        </p:txBody>
      </p:sp>
      <p:pic>
        <p:nvPicPr>
          <p:cNvPr id="362" name="Google Shape;362;p42"/>
          <p:cNvPicPr preferRelativeResize="0"/>
          <p:nvPr/>
        </p:nvPicPr>
        <p:blipFill>
          <a:blip r:embed="rId3">
            <a:alphaModFix/>
          </a:blip>
          <a:stretch>
            <a:fillRect/>
          </a:stretch>
        </p:blipFill>
        <p:spPr>
          <a:xfrm>
            <a:off x="121175" y="1239625"/>
            <a:ext cx="6650234" cy="3302700"/>
          </a:xfrm>
          <a:prstGeom prst="rect">
            <a:avLst/>
          </a:prstGeom>
          <a:noFill/>
          <a:ln>
            <a:noFill/>
          </a:ln>
        </p:spPr>
      </p:pic>
      <p:graphicFrame>
        <p:nvGraphicFramePr>
          <p:cNvPr id="363" name="Google Shape;363;p42"/>
          <p:cNvGraphicFramePr/>
          <p:nvPr/>
        </p:nvGraphicFramePr>
        <p:xfrm>
          <a:off x="7054125" y="1865775"/>
          <a:ext cx="3000000" cy="3000000"/>
        </p:xfrm>
        <a:graphic>
          <a:graphicData uri="http://schemas.openxmlformats.org/drawingml/2006/table">
            <a:tbl>
              <a:tblPr>
                <a:noFill/>
                <a:tableStyleId>{7F391BFB-7935-40C8-BDA9-C5544B1048D9}</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60.43</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0.70</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47.27</a:t>
                      </a:r>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a:t>
            </a:r>
            <a:r>
              <a:rPr lang="en-GB"/>
              <a:t> - Machine learning techniques</a:t>
            </a:r>
            <a:endParaRPr/>
          </a:p>
        </p:txBody>
      </p:sp>
      <p:sp>
        <p:nvSpPr>
          <p:cNvPr id="369" name="Google Shape;369;p4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To furtherly push the modeling step, various machine learning models were considered:</a:t>
            </a:r>
            <a:br>
              <a:rPr lang="en-GB" sz="1770"/>
            </a:br>
            <a:endParaRPr sz="1770"/>
          </a:p>
          <a:p>
            <a:pPr indent="-341019" lvl="1" marL="914400" rtl="0" algn="just">
              <a:lnSpc>
                <a:spcPct val="95000"/>
              </a:lnSpc>
              <a:spcBef>
                <a:spcPts val="0"/>
              </a:spcBef>
              <a:spcAft>
                <a:spcPts val="0"/>
              </a:spcAft>
              <a:buSzPts val="1770"/>
              <a:buChar char="○"/>
            </a:pPr>
            <a:r>
              <a:rPr lang="en-GB" sz="1770"/>
              <a:t>Lasso regression</a:t>
            </a:r>
            <a:br>
              <a:rPr lang="en-GB" sz="1770"/>
            </a:br>
            <a:endParaRPr sz="1770"/>
          </a:p>
          <a:p>
            <a:pPr indent="-341019" lvl="1" marL="914400" rtl="0" algn="just">
              <a:lnSpc>
                <a:spcPct val="95000"/>
              </a:lnSpc>
              <a:spcBef>
                <a:spcPts val="0"/>
              </a:spcBef>
              <a:spcAft>
                <a:spcPts val="0"/>
              </a:spcAft>
              <a:buSzPts val="1770"/>
              <a:buChar char="○"/>
            </a:pPr>
            <a:r>
              <a:rPr lang="en-GB" sz="1770"/>
              <a:t>Elastic Net regression </a:t>
            </a:r>
            <a:br>
              <a:rPr lang="en-GB" sz="1770"/>
            </a:br>
            <a:endParaRPr sz="1770"/>
          </a:p>
          <a:p>
            <a:pPr indent="-341019" lvl="1" marL="914400" rtl="0" algn="just">
              <a:lnSpc>
                <a:spcPct val="95000"/>
              </a:lnSpc>
              <a:spcBef>
                <a:spcPts val="0"/>
              </a:spcBef>
              <a:spcAft>
                <a:spcPts val="0"/>
              </a:spcAft>
              <a:buSzPts val="1770"/>
              <a:buChar char="○"/>
            </a:pPr>
            <a:r>
              <a:rPr lang="en-GB" sz="1770"/>
              <a:t>Random Forest regression</a:t>
            </a:r>
            <a:br>
              <a:rPr lang="en-GB" sz="1770"/>
            </a:br>
            <a:endParaRPr sz="1770"/>
          </a:p>
          <a:p>
            <a:pPr indent="-341019" lvl="1" marL="914400" rtl="0" algn="just">
              <a:lnSpc>
                <a:spcPct val="95000"/>
              </a:lnSpc>
              <a:spcBef>
                <a:spcPts val="0"/>
              </a:spcBef>
              <a:spcAft>
                <a:spcPts val="0"/>
              </a:spcAft>
              <a:buSzPts val="1770"/>
              <a:buChar char="○"/>
            </a:pPr>
            <a:r>
              <a:rPr lang="en-GB" sz="1770"/>
              <a:t>Extreme Gradient Boosting (XGBoost)</a:t>
            </a:r>
            <a:endParaRPr sz="177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a:t>
            </a:r>
            <a:r>
              <a:rPr lang="en-GB"/>
              <a:t>Feature extraction for date/time</a:t>
            </a:r>
            <a:endParaRPr/>
          </a:p>
        </p:txBody>
      </p:sp>
      <p:sp>
        <p:nvSpPr>
          <p:cNvPr id="375" name="Google Shape;375;p4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have considered 2 different sets of date time features:</a:t>
            </a:r>
            <a:endParaRPr/>
          </a:p>
          <a:p>
            <a:pPr indent="-342900" lvl="0" marL="457200" rtl="0" algn="l">
              <a:spcBef>
                <a:spcPts val="1200"/>
              </a:spcBef>
              <a:spcAft>
                <a:spcPts val="0"/>
              </a:spcAft>
              <a:buSzPts val="1800"/>
              <a:buAutoNum type="arabicPeriod"/>
            </a:pPr>
            <a:r>
              <a:rPr lang="en-GB"/>
              <a:t>Full hot encoded variables for year (year_2017, …, year_2020),  month (month_1, …, month_12) and hour (hour1, …, hour24).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GB"/>
              <a:t>Reduced feature space: keeping year as numerical values, reduce months into 4 seasons and reduce hours into 4 time_of_the_day (morning, afternoon, evening, night)</a:t>
            </a:r>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Lasso regression</a:t>
            </a:r>
            <a:endParaRPr/>
          </a:p>
        </p:txBody>
      </p:sp>
      <p:sp>
        <p:nvSpPr>
          <p:cNvPr id="381" name="Google Shape;381;p4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Lasso adds a penalty for non-zero coefficients. Lasso penalizes the sum of the absolute values of the coefficients (L1 penalty). As a result, for high values of λ, many coefficients are exactly zeroed under lasso, which allows for automated feature selection.</a:t>
            </a:r>
            <a:endParaRPr sz="1770"/>
          </a:p>
          <a:p>
            <a:pPr indent="0" lvl="0" marL="457200" rtl="0" algn="just">
              <a:lnSpc>
                <a:spcPct val="95000"/>
              </a:lnSpc>
              <a:spcBef>
                <a:spcPts val="1200"/>
              </a:spcBef>
              <a:spcAft>
                <a:spcPts val="0"/>
              </a:spcAft>
              <a:buNone/>
            </a:pPr>
            <a:r>
              <a:t/>
            </a:r>
            <a:endParaRPr sz="1770"/>
          </a:p>
          <a:p>
            <a:pPr indent="0" lvl="0" marL="0" rtl="0" algn="just">
              <a:lnSpc>
                <a:spcPct val="95000"/>
              </a:lnSpc>
              <a:spcBef>
                <a:spcPts val="1200"/>
              </a:spcBef>
              <a:spcAft>
                <a:spcPts val="0"/>
              </a:spcAft>
              <a:buNone/>
            </a:pPr>
            <a:r>
              <a:t/>
            </a:r>
            <a:endParaRPr sz="1770"/>
          </a:p>
          <a:p>
            <a:pPr indent="-341019" lvl="0" marL="457200" rtl="0" algn="just">
              <a:lnSpc>
                <a:spcPct val="95000"/>
              </a:lnSpc>
              <a:spcBef>
                <a:spcPts val="1200"/>
              </a:spcBef>
              <a:spcAft>
                <a:spcPts val="0"/>
              </a:spcAft>
              <a:buSzPts val="1770"/>
              <a:buChar char="●"/>
            </a:pPr>
            <a:r>
              <a:rPr lang="en-GB" sz="1770"/>
              <a:t>Lasso tends to do well if there are a small number of significant parameters and the others are close to zero.</a:t>
            </a:r>
            <a:endParaRPr sz="1770"/>
          </a:p>
        </p:txBody>
      </p:sp>
      <p:pic>
        <p:nvPicPr>
          <p:cNvPr id="382" name="Google Shape;382;p45"/>
          <p:cNvPicPr preferRelativeResize="0"/>
          <p:nvPr/>
        </p:nvPicPr>
        <p:blipFill>
          <a:blip r:embed="rId3">
            <a:alphaModFix/>
          </a:blip>
          <a:stretch>
            <a:fillRect/>
          </a:stretch>
        </p:blipFill>
        <p:spPr>
          <a:xfrm>
            <a:off x="3055511" y="2571750"/>
            <a:ext cx="3032975" cy="557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Lasso regression using full hot-encoded variables</a:t>
            </a:r>
            <a:endParaRPr/>
          </a:p>
        </p:txBody>
      </p:sp>
      <p:sp>
        <p:nvSpPr>
          <p:cNvPr id="388" name="Google Shape;388;p46"/>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Results obtained for a one week forecasting</a:t>
            </a:r>
            <a:endParaRPr sz="1270"/>
          </a:p>
        </p:txBody>
      </p:sp>
      <p:graphicFrame>
        <p:nvGraphicFramePr>
          <p:cNvPr id="389" name="Google Shape;389;p46"/>
          <p:cNvGraphicFramePr/>
          <p:nvPr/>
        </p:nvGraphicFramePr>
        <p:xfrm>
          <a:off x="7031725" y="2157125"/>
          <a:ext cx="3000000" cy="3000000"/>
        </p:xfrm>
        <a:graphic>
          <a:graphicData uri="http://schemas.openxmlformats.org/drawingml/2006/table">
            <a:tbl>
              <a:tblPr>
                <a:noFill/>
                <a:tableStyleId>{7F391BFB-7935-40C8-BDA9-C5544B1048D9}</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69.5</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0.82</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52.0</a:t>
                      </a:r>
                      <a:endParaRPr/>
                    </a:p>
                  </a:txBody>
                  <a:tcPr marT="91425" marB="91425" marR="91425" marL="91425"/>
                </a:tc>
              </a:tr>
            </a:tbl>
          </a:graphicData>
        </a:graphic>
      </p:graphicFrame>
      <p:pic>
        <p:nvPicPr>
          <p:cNvPr id="390" name="Google Shape;390;p46"/>
          <p:cNvPicPr preferRelativeResize="0"/>
          <p:nvPr/>
        </p:nvPicPr>
        <p:blipFill>
          <a:blip r:embed="rId3">
            <a:alphaModFix/>
          </a:blip>
          <a:stretch>
            <a:fillRect/>
          </a:stretch>
        </p:blipFill>
        <p:spPr>
          <a:xfrm>
            <a:off x="328627" y="1646277"/>
            <a:ext cx="6113176" cy="3025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Lasso regression using full hot-encoded variables</a:t>
            </a:r>
            <a:endParaRPr/>
          </a:p>
          <a:p>
            <a:pPr indent="0" lvl="0" marL="0" rtl="0" algn="l">
              <a:spcBef>
                <a:spcPts val="0"/>
              </a:spcBef>
              <a:spcAft>
                <a:spcPts val="0"/>
              </a:spcAft>
              <a:buNone/>
            </a:pPr>
            <a:r>
              <a:t/>
            </a:r>
            <a:endParaRPr/>
          </a:p>
        </p:txBody>
      </p:sp>
      <p:sp>
        <p:nvSpPr>
          <p:cNvPr id="396" name="Google Shape;396;p47"/>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Trial for forecasting four months </a:t>
            </a:r>
            <a:endParaRPr sz="1270"/>
          </a:p>
        </p:txBody>
      </p:sp>
      <p:pic>
        <p:nvPicPr>
          <p:cNvPr id="397" name="Google Shape;397;p47"/>
          <p:cNvPicPr preferRelativeResize="0"/>
          <p:nvPr/>
        </p:nvPicPr>
        <p:blipFill>
          <a:blip r:embed="rId3">
            <a:alphaModFix/>
          </a:blip>
          <a:stretch>
            <a:fillRect/>
          </a:stretch>
        </p:blipFill>
        <p:spPr>
          <a:xfrm>
            <a:off x="1532750" y="1645650"/>
            <a:ext cx="6078500" cy="3008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Lasso regression</a:t>
            </a:r>
            <a:endParaRPr/>
          </a:p>
        </p:txBody>
      </p:sp>
      <p:pic>
        <p:nvPicPr>
          <p:cNvPr id="403" name="Google Shape;403;p48"/>
          <p:cNvPicPr preferRelativeResize="0"/>
          <p:nvPr/>
        </p:nvPicPr>
        <p:blipFill>
          <a:blip r:embed="rId3">
            <a:alphaModFix/>
          </a:blip>
          <a:stretch>
            <a:fillRect/>
          </a:stretch>
        </p:blipFill>
        <p:spPr>
          <a:xfrm>
            <a:off x="258075" y="1081250"/>
            <a:ext cx="5294775" cy="3802274"/>
          </a:xfrm>
          <a:prstGeom prst="rect">
            <a:avLst/>
          </a:prstGeom>
          <a:noFill/>
          <a:ln>
            <a:noFill/>
          </a:ln>
        </p:spPr>
      </p:pic>
      <p:sp>
        <p:nvSpPr>
          <p:cNvPr id="404" name="Google Shape;404;p48"/>
          <p:cNvSpPr txBox="1"/>
          <p:nvPr/>
        </p:nvSpPr>
        <p:spPr>
          <a:xfrm>
            <a:off x="5517225" y="1219125"/>
            <a:ext cx="3448500" cy="3364800"/>
          </a:xfrm>
          <a:prstGeom prst="rect">
            <a:avLst/>
          </a:prstGeom>
          <a:noFill/>
          <a:ln>
            <a:noFill/>
          </a:ln>
        </p:spPr>
        <p:txBody>
          <a:bodyPr anchorCtr="0" anchor="t" bIns="91425" lIns="91425" spcFirstLastPara="1" rIns="91425" wrap="square" tIns="91425">
            <a:spAutoFit/>
          </a:bodyPr>
          <a:lstStyle/>
          <a:p>
            <a:pPr indent="-266700" lvl="0" marL="457200" rtl="0" algn="just">
              <a:lnSpc>
                <a:spcPct val="115000"/>
              </a:lnSpc>
              <a:spcBef>
                <a:spcPts val="600"/>
              </a:spcBef>
              <a:spcAft>
                <a:spcPts val="0"/>
              </a:spcAft>
              <a:buClr>
                <a:srgbClr val="212121"/>
              </a:buClr>
              <a:buSzPts val="600"/>
              <a:buFont typeface="Roboto"/>
              <a:buChar char="●"/>
            </a:pPr>
            <a:r>
              <a:rPr lang="en-GB" sz="1170">
                <a:solidFill>
                  <a:schemeClr val="dk2"/>
                </a:solidFill>
                <a:latin typeface="Open Sans"/>
                <a:ea typeface="Open Sans"/>
                <a:cs typeface="Open Sans"/>
                <a:sym typeface="Open Sans"/>
              </a:rPr>
              <a:t>Hot encoded variables have been used like hour_1, hour_2,..., month_2, month_3,.. etc. </a:t>
            </a:r>
            <a:br>
              <a:rPr lang="en-GB" sz="1170">
                <a:solidFill>
                  <a:schemeClr val="dk2"/>
                </a:solidFill>
                <a:latin typeface="Open Sans"/>
                <a:ea typeface="Open Sans"/>
                <a:cs typeface="Open Sans"/>
                <a:sym typeface="Open Sans"/>
              </a:rPr>
            </a:br>
            <a:endParaRPr sz="1170">
              <a:solidFill>
                <a:schemeClr val="dk2"/>
              </a:solidFill>
              <a:latin typeface="Open Sans"/>
              <a:ea typeface="Open Sans"/>
              <a:cs typeface="Open Sans"/>
              <a:sym typeface="Open Sans"/>
            </a:endParaRPr>
          </a:p>
          <a:p>
            <a:pPr indent="-266700" lvl="0" marL="457200" rtl="0" algn="just">
              <a:lnSpc>
                <a:spcPct val="115000"/>
              </a:lnSpc>
              <a:spcBef>
                <a:spcPts val="0"/>
              </a:spcBef>
              <a:spcAft>
                <a:spcPts val="0"/>
              </a:spcAft>
              <a:buClr>
                <a:srgbClr val="212121"/>
              </a:buClr>
              <a:buSzPts val="600"/>
              <a:buFont typeface="Roboto"/>
              <a:buChar char="●"/>
            </a:pPr>
            <a:r>
              <a:rPr lang="en-GB" sz="1170">
                <a:solidFill>
                  <a:schemeClr val="dk2"/>
                </a:solidFill>
                <a:latin typeface="Open Sans"/>
                <a:ea typeface="Open Sans"/>
                <a:cs typeface="Open Sans"/>
                <a:sym typeface="Open Sans"/>
              </a:rPr>
              <a:t>Loss of information as the model assumes that the 23rd hour is far away from the 0th hour (and same for months) which is not the case because of the periodicity of the time series.</a:t>
            </a:r>
            <a:br>
              <a:rPr lang="en-GB" sz="1170">
                <a:solidFill>
                  <a:schemeClr val="dk2"/>
                </a:solidFill>
                <a:latin typeface="Open Sans"/>
                <a:ea typeface="Open Sans"/>
                <a:cs typeface="Open Sans"/>
                <a:sym typeface="Open Sans"/>
              </a:rPr>
            </a:br>
            <a:endParaRPr sz="1170">
              <a:solidFill>
                <a:schemeClr val="dk2"/>
              </a:solidFill>
              <a:latin typeface="Open Sans"/>
              <a:ea typeface="Open Sans"/>
              <a:cs typeface="Open Sans"/>
              <a:sym typeface="Open Sans"/>
            </a:endParaRPr>
          </a:p>
          <a:p>
            <a:pPr indent="-266700" lvl="0" marL="457200" rtl="0" algn="just">
              <a:lnSpc>
                <a:spcPct val="115000"/>
              </a:lnSpc>
              <a:spcBef>
                <a:spcPts val="0"/>
              </a:spcBef>
              <a:spcAft>
                <a:spcPts val="0"/>
              </a:spcAft>
              <a:buClr>
                <a:srgbClr val="212121"/>
              </a:buClr>
              <a:buSzPts val="600"/>
              <a:buFont typeface="Roboto"/>
              <a:buChar char="●"/>
            </a:pPr>
            <a:r>
              <a:rPr lang="en-GB" sz="1170">
                <a:solidFill>
                  <a:schemeClr val="dk2"/>
                </a:solidFill>
                <a:latin typeface="Open Sans"/>
                <a:ea typeface="Open Sans"/>
                <a:cs typeface="Open Sans"/>
                <a:sym typeface="Open Sans"/>
              </a:rPr>
              <a:t>To avoid the loss of information and to lower the number of predictor variables we considered feature engineering on the covariates space.</a:t>
            </a:r>
            <a:endParaRPr sz="600">
              <a:solidFill>
                <a:srgbClr val="212121"/>
              </a:solidFill>
              <a:latin typeface="Roboto"/>
              <a:ea typeface="Roboto"/>
              <a:cs typeface="Roboto"/>
              <a:sym typeface="Roboto"/>
            </a:endParaRPr>
          </a:p>
          <a:p>
            <a:pPr indent="0" lvl="0" marL="0" rtl="0" algn="l">
              <a:spcBef>
                <a:spcPts val="5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Lasso regression in reduced feature space</a:t>
            </a:r>
            <a:endParaRPr/>
          </a:p>
        </p:txBody>
      </p:sp>
      <p:sp>
        <p:nvSpPr>
          <p:cNvPr id="410" name="Google Shape;410;p49"/>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Introduction of a season feature capturing month/hour specificity (winter/summer…, night/morning…) for space reduction</a:t>
            </a:r>
            <a:br>
              <a:rPr lang="en-GB" sz="1770"/>
            </a:br>
            <a:endParaRPr sz="1770"/>
          </a:p>
          <a:p>
            <a:pPr indent="-341019" lvl="0" marL="457200" rtl="0" algn="just">
              <a:lnSpc>
                <a:spcPct val="95000"/>
              </a:lnSpc>
              <a:spcBef>
                <a:spcPts val="0"/>
              </a:spcBef>
              <a:spcAft>
                <a:spcPts val="0"/>
              </a:spcAft>
              <a:buSzPts val="1770"/>
              <a:buChar char="●"/>
            </a:pPr>
            <a:r>
              <a:rPr lang="en-GB" sz="1770"/>
              <a:t>The results obtained are not really improved in this framework</a:t>
            </a:r>
            <a:endParaRPr sz="1770"/>
          </a:p>
        </p:txBody>
      </p:sp>
      <p:graphicFrame>
        <p:nvGraphicFramePr>
          <p:cNvPr id="411" name="Google Shape;411;p49"/>
          <p:cNvGraphicFramePr/>
          <p:nvPr/>
        </p:nvGraphicFramePr>
        <p:xfrm>
          <a:off x="3801600" y="2955700"/>
          <a:ext cx="3000000" cy="3000000"/>
        </p:xfrm>
        <a:graphic>
          <a:graphicData uri="http://schemas.openxmlformats.org/drawingml/2006/table">
            <a:tbl>
              <a:tblPr>
                <a:noFill/>
                <a:tableStyleId>{7F391BFB-7935-40C8-BDA9-C5544B1048D9}</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83.2</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0.74</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60.6</a:t>
                      </a:r>
                      <a:endParaRPr/>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Elastic Net regression</a:t>
            </a:r>
            <a:endParaRPr/>
          </a:p>
        </p:txBody>
      </p:sp>
      <p:sp>
        <p:nvSpPr>
          <p:cNvPr id="417" name="Google Shape;417;p5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Elastic Net first emerged as a result of critique on lasso, whose variable selection can be too dependent on data and thus unstable. The solution is to combine the penalties of ridge regression and lasso to get the best of both worlds. Elastic Net aims at minimizing the following loss function: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where α is the mixing parameter between ridge (α = 0) and lasso (α = 1).</a:t>
            </a:r>
            <a:endParaRPr/>
          </a:p>
          <a:p>
            <a:pPr indent="-342900" lvl="0" marL="457200" rtl="0" algn="l">
              <a:spcBef>
                <a:spcPts val="1200"/>
              </a:spcBef>
              <a:spcAft>
                <a:spcPts val="0"/>
              </a:spcAft>
              <a:buSzPts val="1800"/>
              <a:buChar char="●"/>
            </a:pPr>
            <a:r>
              <a:rPr lang="en-GB"/>
              <a:t>We used Grid Search for best parameters alpha and l1_ratio: l1_ratio = 1</a:t>
            </a:r>
            <a:endParaRPr/>
          </a:p>
        </p:txBody>
      </p:sp>
      <p:pic>
        <p:nvPicPr>
          <p:cNvPr id="418" name="Google Shape;418;p50"/>
          <p:cNvPicPr preferRelativeResize="0"/>
          <p:nvPr/>
        </p:nvPicPr>
        <p:blipFill>
          <a:blip r:embed="rId3">
            <a:alphaModFix/>
          </a:blip>
          <a:stretch>
            <a:fillRect/>
          </a:stretch>
        </p:blipFill>
        <p:spPr>
          <a:xfrm>
            <a:off x="2062463" y="2676125"/>
            <a:ext cx="4486275" cy="6286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Elastic Net regression</a:t>
            </a:r>
            <a:endParaRPr/>
          </a:p>
        </p:txBody>
      </p:sp>
      <p:sp>
        <p:nvSpPr>
          <p:cNvPr id="424" name="Google Shape;424;p51"/>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Results obtained for a one week forecasting</a:t>
            </a:r>
            <a:endParaRPr sz="1270"/>
          </a:p>
        </p:txBody>
      </p:sp>
      <p:graphicFrame>
        <p:nvGraphicFramePr>
          <p:cNvPr id="425" name="Google Shape;425;p51"/>
          <p:cNvGraphicFramePr/>
          <p:nvPr/>
        </p:nvGraphicFramePr>
        <p:xfrm>
          <a:off x="7031725" y="2157125"/>
          <a:ext cx="3000000" cy="3000000"/>
        </p:xfrm>
        <a:graphic>
          <a:graphicData uri="http://schemas.openxmlformats.org/drawingml/2006/table">
            <a:tbl>
              <a:tblPr>
                <a:noFill/>
                <a:tableStyleId>{7F391BFB-7935-40C8-BDA9-C5544B1048D9}</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83</a:t>
                      </a:r>
                      <a:r>
                        <a:rPr lang="en-GB"/>
                        <a:t>.18</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0.74</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60.6</a:t>
                      </a:r>
                      <a:endParaRPr/>
                    </a:p>
                  </a:txBody>
                  <a:tcPr marT="91425" marB="91425" marR="91425" marL="91425"/>
                </a:tc>
              </a:tr>
            </a:tbl>
          </a:graphicData>
        </a:graphic>
      </p:graphicFrame>
      <p:pic>
        <p:nvPicPr>
          <p:cNvPr id="426" name="Google Shape;426;p51"/>
          <p:cNvPicPr preferRelativeResize="0"/>
          <p:nvPr/>
        </p:nvPicPr>
        <p:blipFill>
          <a:blip r:embed="rId3">
            <a:alphaModFix/>
          </a:blip>
          <a:stretch>
            <a:fillRect/>
          </a:stretch>
        </p:blipFill>
        <p:spPr>
          <a:xfrm>
            <a:off x="328625" y="1641425"/>
            <a:ext cx="6123001" cy="30306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Challenges</a:t>
            </a:r>
            <a:endParaRPr/>
          </a:p>
        </p:txBody>
      </p:sp>
      <p:sp>
        <p:nvSpPr>
          <p:cNvPr id="112" name="Google Shape;112;p16"/>
          <p:cNvSpPr txBox="1"/>
          <p:nvPr>
            <p:ph idx="1" type="body"/>
          </p:nvPr>
        </p:nvSpPr>
        <p:spPr>
          <a:xfrm>
            <a:off x="311700" y="1266325"/>
            <a:ext cx="8520600" cy="2852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lang="en-GB" sz="1400"/>
              <a:t>With the advantage of being cleaner than traditional energy sources, renewable energies come with multiples challenges: </a:t>
            </a:r>
            <a:endParaRPr sz="1400"/>
          </a:p>
          <a:p>
            <a:pPr indent="-317500" lvl="0" marL="457200" rtl="0" algn="just">
              <a:lnSpc>
                <a:spcPct val="90000"/>
              </a:lnSpc>
              <a:spcBef>
                <a:spcPts val="1200"/>
              </a:spcBef>
              <a:spcAft>
                <a:spcPts val="0"/>
              </a:spcAft>
              <a:buSzPts val="1400"/>
              <a:buChar char="●"/>
            </a:pPr>
            <a:r>
              <a:rPr b="1" lang="en-GB" sz="1400"/>
              <a:t>Difficult to store.</a:t>
            </a:r>
            <a:r>
              <a:rPr lang="en-GB" sz="1400"/>
              <a:t> Batteries and other storage capacities are not mature enough technologically speaking. The power is handled smartly over “grids” that would redirect supply where the demand lies on the network.  </a:t>
            </a:r>
            <a:endParaRPr sz="1400"/>
          </a:p>
          <a:p>
            <a:pPr indent="-317500" lvl="0" marL="914400" rtl="0" algn="l">
              <a:lnSpc>
                <a:spcPct val="90000"/>
              </a:lnSpc>
              <a:spcBef>
                <a:spcPts val="0"/>
              </a:spcBef>
              <a:spcAft>
                <a:spcPts val="0"/>
              </a:spcAft>
              <a:buSzPts val="1400"/>
              <a:buChar char="➔"/>
            </a:pPr>
            <a:r>
              <a:rPr b="1" lang="en-GB" sz="1400"/>
              <a:t>Overproduction results in loss of money. </a:t>
            </a:r>
            <a:endParaRPr b="1" sz="1400"/>
          </a:p>
          <a:p>
            <a:pPr indent="0" lvl="0" marL="914400" rtl="0" algn="l">
              <a:lnSpc>
                <a:spcPct val="90000"/>
              </a:lnSpc>
              <a:spcBef>
                <a:spcPts val="1200"/>
              </a:spcBef>
              <a:spcAft>
                <a:spcPts val="0"/>
              </a:spcAft>
              <a:buSzPts val="852"/>
              <a:buNone/>
            </a:pPr>
            <a:r>
              <a:t/>
            </a:r>
            <a:endParaRPr sz="1400"/>
          </a:p>
          <a:p>
            <a:pPr indent="-317500" lvl="0" marL="457200" rtl="0" algn="l">
              <a:lnSpc>
                <a:spcPct val="90000"/>
              </a:lnSpc>
              <a:spcBef>
                <a:spcPts val="1200"/>
              </a:spcBef>
              <a:spcAft>
                <a:spcPts val="0"/>
              </a:spcAft>
              <a:buSzPts val="1400"/>
              <a:buChar char="●"/>
            </a:pPr>
            <a:r>
              <a:rPr lang="en-GB" sz="1400"/>
              <a:t>Renewable energies like solar and wind energy are directly </a:t>
            </a:r>
            <a:r>
              <a:rPr b="1" lang="en-GB" sz="1400"/>
              <a:t>dependent on the weather</a:t>
            </a:r>
            <a:r>
              <a:rPr lang="en-GB" sz="1400"/>
              <a:t> which is dynamic and complex to forecast.</a:t>
            </a:r>
            <a:endParaRPr sz="1400"/>
          </a:p>
          <a:p>
            <a:pPr indent="-317500" lvl="0" marL="914400" rtl="0" algn="l">
              <a:lnSpc>
                <a:spcPct val="90000"/>
              </a:lnSpc>
              <a:spcBef>
                <a:spcPts val="0"/>
              </a:spcBef>
              <a:spcAft>
                <a:spcPts val="0"/>
              </a:spcAft>
              <a:buSzPts val="1400"/>
              <a:buChar char="➔"/>
            </a:pPr>
            <a:r>
              <a:rPr b="1" lang="en-GB" sz="1400"/>
              <a:t>Underproduction results in inconvenience for clients, a fine from the government and impact on provider reputation.</a:t>
            </a:r>
            <a:endParaRPr b="1" sz="1400"/>
          </a:p>
        </p:txBody>
      </p:sp>
      <p:sp>
        <p:nvSpPr>
          <p:cNvPr id="113" name="Google Shape;113;p16"/>
          <p:cNvSpPr txBox="1"/>
          <p:nvPr/>
        </p:nvSpPr>
        <p:spPr>
          <a:xfrm>
            <a:off x="311700" y="4232925"/>
            <a:ext cx="85206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Open Sans"/>
              <a:buChar char="❖"/>
            </a:pPr>
            <a:r>
              <a:rPr b="1" lang="en-GB" sz="1600">
                <a:solidFill>
                  <a:schemeClr val="dk2"/>
                </a:solidFill>
                <a:latin typeface="Open Sans"/>
                <a:ea typeface="Open Sans"/>
                <a:cs typeface="Open Sans"/>
                <a:sym typeface="Open Sans"/>
              </a:rPr>
              <a:t>This calls for an accurate forecast and management of energy production based on external conditions.</a:t>
            </a:r>
            <a:endParaRPr b="1" sz="1600">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Elastic Net regression</a:t>
            </a:r>
            <a:endParaRPr/>
          </a:p>
        </p:txBody>
      </p:sp>
      <p:sp>
        <p:nvSpPr>
          <p:cNvPr id="432" name="Google Shape;432;p52"/>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Trial for forecasting four months </a:t>
            </a:r>
            <a:endParaRPr sz="1270"/>
          </a:p>
        </p:txBody>
      </p:sp>
      <p:pic>
        <p:nvPicPr>
          <p:cNvPr id="433" name="Google Shape;433;p52"/>
          <p:cNvPicPr preferRelativeResize="0"/>
          <p:nvPr/>
        </p:nvPicPr>
        <p:blipFill>
          <a:blip r:embed="rId3">
            <a:alphaModFix/>
          </a:blip>
          <a:stretch>
            <a:fillRect/>
          </a:stretch>
        </p:blipFill>
        <p:spPr>
          <a:xfrm>
            <a:off x="1639538" y="1804775"/>
            <a:ext cx="5864925" cy="29028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Elastic Net regression</a:t>
            </a:r>
            <a:endParaRPr/>
          </a:p>
        </p:txBody>
      </p:sp>
      <p:pic>
        <p:nvPicPr>
          <p:cNvPr id="439" name="Google Shape;439;p53"/>
          <p:cNvPicPr preferRelativeResize="0"/>
          <p:nvPr/>
        </p:nvPicPr>
        <p:blipFill>
          <a:blip r:embed="rId3">
            <a:alphaModFix/>
          </a:blip>
          <a:stretch>
            <a:fillRect/>
          </a:stretch>
        </p:blipFill>
        <p:spPr>
          <a:xfrm>
            <a:off x="311700" y="1219125"/>
            <a:ext cx="5212424" cy="354259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Random Forest regression</a:t>
            </a:r>
            <a:endParaRPr/>
          </a:p>
        </p:txBody>
      </p:sp>
      <p:sp>
        <p:nvSpPr>
          <p:cNvPr id="445" name="Google Shape;445;p5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Usually the Random forest doesn't perform very well on a time series problem and most often than not it will overfit the data and predict poorly on the test set. But the </a:t>
            </a:r>
            <a:r>
              <a:rPr lang="en-GB"/>
              <a:t>performance</a:t>
            </a:r>
            <a:r>
              <a:rPr lang="en-GB"/>
              <a:t> of random forest on a time series problem can be improved by some feature engineering.</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We fit random forest on the reduced feature space and used RandomizedSearchCV for best parameters</a:t>
            </a:r>
            <a:endParaRPr/>
          </a:p>
          <a:p>
            <a:pPr indent="0" lvl="0" marL="457200" rtl="0" algn="l">
              <a:spcBef>
                <a:spcPts val="1200"/>
              </a:spcBef>
              <a:spcAft>
                <a:spcPts val="0"/>
              </a:spcAft>
              <a:buNone/>
            </a:pPr>
            <a:r>
              <a:rPr lang="en-GB" sz="1250">
                <a:solidFill>
                  <a:srgbClr val="000000"/>
                </a:solidFill>
                <a:highlight>
                  <a:srgbClr val="FFFFFF"/>
                </a:highlight>
                <a:latin typeface="Courier New"/>
                <a:ea typeface="Courier New"/>
                <a:cs typeface="Courier New"/>
                <a:sym typeface="Courier New"/>
              </a:rPr>
              <a:t>{'max_depth': 5, 'max_features': 'auto', 'n_estimators': 73}</a:t>
            </a:r>
            <a:endParaRPr sz="1250">
              <a:solidFill>
                <a:srgbClr val="000000"/>
              </a:solidFill>
              <a:highlight>
                <a:srgbClr val="FFFFFF"/>
              </a:highlight>
              <a:latin typeface="Courier New"/>
              <a:ea typeface="Courier New"/>
              <a:cs typeface="Courier New"/>
              <a:sym typeface="Courier New"/>
            </a:endParaRPr>
          </a:p>
          <a:p>
            <a:pPr indent="0" lvl="0" marL="457200" rtl="0" algn="l">
              <a:spcBef>
                <a:spcPts val="1200"/>
              </a:spcBef>
              <a:spcAft>
                <a:spcPts val="12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Random Forest regression</a:t>
            </a:r>
            <a:endParaRPr/>
          </a:p>
        </p:txBody>
      </p:sp>
      <p:sp>
        <p:nvSpPr>
          <p:cNvPr id="451" name="Google Shape;451;p55"/>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Results obtained for a one week forecasting</a:t>
            </a:r>
            <a:endParaRPr sz="1270"/>
          </a:p>
        </p:txBody>
      </p:sp>
      <p:graphicFrame>
        <p:nvGraphicFramePr>
          <p:cNvPr id="452" name="Google Shape;452;p55"/>
          <p:cNvGraphicFramePr/>
          <p:nvPr/>
        </p:nvGraphicFramePr>
        <p:xfrm>
          <a:off x="7031725" y="2157125"/>
          <a:ext cx="3000000" cy="3000000"/>
        </p:xfrm>
        <a:graphic>
          <a:graphicData uri="http://schemas.openxmlformats.org/drawingml/2006/table">
            <a:tbl>
              <a:tblPr>
                <a:noFill/>
                <a:tableStyleId>{7F391BFB-7935-40C8-BDA9-C5544B1048D9}</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56.3</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0.88</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34.7</a:t>
                      </a:r>
                      <a:endParaRPr/>
                    </a:p>
                  </a:txBody>
                  <a:tcPr marT="91425" marB="91425" marR="91425" marL="91425"/>
                </a:tc>
              </a:tr>
            </a:tbl>
          </a:graphicData>
        </a:graphic>
      </p:graphicFrame>
      <p:pic>
        <p:nvPicPr>
          <p:cNvPr id="453" name="Google Shape;453;p55"/>
          <p:cNvPicPr preferRelativeResize="0"/>
          <p:nvPr/>
        </p:nvPicPr>
        <p:blipFill>
          <a:blip r:embed="rId3">
            <a:alphaModFix/>
          </a:blip>
          <a:stretch>
            <a:fillRect/>
          </a:stretch>
        </p:blipFill>
        <p:spPr>
          <a:xfrm>
            <a:off x="328625" y="1641425"/>
            <a:ext cx="6123001" cy="30306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Random Forest regression</a:t>
            </a:r>
            <a:endParaRPr/>
          </a:p>
        </p:txBody>
      </p:sp>
      <p:sp>
        <p:nvSpPr>
          <p:cNvPr id="459" name="Google Shape;459;p56"/>
          <p:cNvSpPr txBox="1"/>
          <p:nvPr>
            <p:ph idx="1" type="body"/>
          </p:nvPr>
        </p:nvSpPr>
        <p:spPr>
          <a:xfrm>
            <a:off x="311700" y="1239625"/>
            <a:ext cx="43092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Trial for forecasting four months </a:t>
            </a:r>
            <a:endParaRPr sz="1270"/>
          </a:p>
        </p:txBody>
      </p:sp>
      <p:pic>
        <p:nvPicPr>
          <p:cNvPr id="460" name="Google Shape;460;p56"/>
          <p:cNvPicPr preferRelativeResize="0"/>
          <p:nvPr/>
        </p:nvPicPr>
        <p:blipFill>
          <a:blip r:embed="rId3">
            <a:alphaModFix/>
          </a:blip>
          <a:stretch>
            <a:fillRect/>
          </a:stretch>
        </p:blipFill>
        <p:spPr>
          <a:xfrm>
            <a:off x="461775" y="1767675"/>
            <a:ext cx="6007325" cy="2973350"/>
          </a:xfrm>
          <a:prstGeom prst="rect">
            <a:avLst/>
          </a:prstGeom>
          <a:noFill/>
          <a:ln>
            <a:noFill/>
          </a:ln>
        </p:spPr>
      </p:pic>
      <p:sp>
        <p:nvSpPr>
          <p:cNvPr id="461" name="Google Shape;461;p56"/>
          <p:cNvSpPr txBox="1"/>
          <p:nvPr>
            <p:ph idx="1" type="body"/>
          </p:nvPr>
        </p:nvSpPr>
        <p:spPr>
          <a:xfrm>
            <a:off x="6526700" y="1916000"/>
            <a:ext cx="2354400" cy="2626200"/>
          </a:xfrm>
          <a:prstGeom prst="rect">
            <a:avLst/>
          </a:prstGeom>
        </p:spPr>
        <p:txBody>
          <a:bodyPr anchorCtr="0" anchor="t" bIns="91425" lIns="91425" spcFirstLastPara="1" rIns="91425" wrap="square" tIns="91425">
            <a:normAutofit lnSpcReduction="20000"/>
          </a:bodyPr>
          <a:lstStyle/>
          <a:p>
            <a:pPr indent="-321969" lvl="0" marL="457200" marR="0" rtl="0" algn="just">
              <a:lnSpc>
                <a:spcPct val="115000"/>
              </a:lnSpc>
              <a:spcBef>
                <a:spcPts val="600"/>
              </a:spcBef>
              <a:spcAft>
                <a:spcPts val="0"/>
              </a:spcAft>
              <a:buSzPts val="1470"/>
              <a:buChar char="●"/>
            </a:pPr>
            <a:r>
              <a:rPr lang="en-GB" sz="1470"/>
              <a:t>The results have improved quite a lot compared to linear regressions</a:t>
            </a:r>
            <a:br>
              <a:rPr lang="en-GB" sz="1470"/>
            </a:br>
            <a:endParaRPr sz="1470"/>
          </a:p>
          <a:p>
            <a:pPr indent="-321969" lvl="0" marL="457200" rtl="0" algn="just">
              <a:spcBef>
                <a:spcPts val="0"/>
              </a:spcBef>
              <a:spcAft>
                <a:spcPts val="0"/>
              </a:spcAft>
              <a:buSzPts val="1470"/>
              <a:buChar char="●"/>
            </a:pPr>
            <a:r>
              <a:rPr lang="en-GB" sz="1470"/>
              <a:t>But we must be aware of the limitation of extrapolation of Random Forest</a:t>
            </a:r>
            <a:endParaRPr sz="1470"/>
          </a:p>
          <a:p>
            <a:pPr indent="0" lvl="0" marL="0" rtl="0" algn="just">
              <a:lnSpc>
                <a:spcPct val="95000"/>
              </a:lnSpc>
              <a:spcBef>
                <a:spcPts val="500"/>
              </a:spcBef>
              <a:spcAft>
                <a:spcPts val="1200"/>
              </a:spcAft>
              <a:buNone/>
            </a:pPr>
            <a:r>
              <a:t/>
            </a:r>
            <a:endParaRPr sz="177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XGBoost</a:t>
            </a:r>
            <a:endParaRPr/>
          </a:p>
        </p:txBody>
      </p:sp>
      <p:sp>
        <p:nvSpPr>
          <p:cNvPr id="467" name="Google Shape;467;p5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XGBoost (Extreme Gradient Boosting) belongs to a family of boosting algorithms and uses the gradient boosting (GBM) framework at its core. It is an optimized distributed gradient boosting library.</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We fit XGBoost on the reduced feature space and used RandomizedSearchCV for best parameters</a:t>
            </a:r>
            <a:endParaRPr/>
          </a:p>
        </p:txBody>
      </p:sp>
      <p:pic>
        <p:nvPicPr>
          <p:cNvPr id="468" name="Google Shape;468;p57"/>
          <p:cNvPicPr preferRelativeResize="0"/>
          <p:nvPr/>
        </p:nvPicPr>
        <p:blipFill>
          <a:blip r:embed="rId3">
            <a:alphaModFix/>
          </a:blip>
          <a:stretch>
            <a:fillRect/>
          </a:stretch>
        </p:blipFill>
        <p:spPr>
          <a:xfrm>
            <a:off x="5964950" y="3333700"/>
            <a:ext cx="2548425" cy="1646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XGBoost</a:t>
            </a:r>
            <a:endParaRPr/>
          </a:p>
        </p:txBody>
      </p:sp>
      <p:sp>
        <p:nvSpPr>
          <p:cNvPr id="474" name="Google Shape;474;p58"/>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Results obtained for a one week forecasting</a:t>
            </a:r>
            <a:endParaRPr sz="1270"/>
          </a:p>
        </p:txBody>
      </p:sp>
      <p:graphicFrame>
        <p:nvGraphicFramePr>
          <p:cNvPr id="475" name="Google Shape;475;p58"/>
          <p:cNvGraphicFramePr/>
          <p:nvPr/>
        </p:nvGraphicFramePr>
        <p:xfrm>
          <a:off x="7031725" y="2157125"/>
          <a:ext cx="3000000" cy="3000000"/>
        </p:xfrm>
        <a:graphic>
          <a:graphicData uri="http://schemas.openxmlformats.org/drawingml/2006/table">
            <a:tbl>
              <a:tblPr>
                <a:noFill/>
                <a:tableStyleId>{7F391BFB-7935-40C8-BDA9-C5544B1048D9}</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47</a:t>
                      </a:r>
                      <a:r>
                        <a:rPr lang="en-GB"/>
                        <a:t>.3</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0.92</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30.1</a:t>
                      </a:r>
                      <a:endParaRPr/>
                    </a:p>
                  </a:txBody>
                  <a:tcPr marT="91425" marB="91425" marR="91425" marL="91425"/>
                </a:tc>
              </a:tr>
            </a:tbl>
          </a:graphicData>
        </a:graphic>
      </p:graphicFrame>
      <p:pic>
        <p:nvPicPr>
          <p:cNvPr id="476" name="Google Shape;476;p58"/>
          <p:cNvPicPr preferRelativeResize="0"/>
          <p:nvPr/>
        </p:nvPicPr>
        <p:blipFill>
          <a:blip r:embed="rId3">
            <a:alphaModFix/>
          </a:blip>
          <a:stretch>
            <a:fillRect/>
          </a:stretch>
        </p:blipFill>
        <p:spPr>
          <a:xfrm>
            <a:off x="328625" y="1667850"/>
            <a:ext cx="6069599" cy="30041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XGBoost</a:t>
            </a:r>
            <a:endParaRPr/>
          </a:p>
        </p:txBody>
      </p:sp>
      <p:sp>
        <p:nvSpPr>
          <p:cNvPr id="482" name="Google Shape;482;p59"/>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Results obtained for 4 month forecasting</a:t>
            </a:r>
            <a:endParaRPr sz="1270"/>
          </a:p>
        </p:txBody>
      </p:sp>
      <p:pic>
        <p:nvPicPr>
          <p:cNvPr id="483" name="Google Shape;483;p59"/>
          <p:cNvPicPr preferRelativeResize="0"/>
          <p:nvPr/>
        </p:nvPicPr>
        <p:blipFill>
          <a:blip r:embed="rId3">
            <a:alphaModFix/>
          </a:blip>
          <a:stretch>
            <a:fillRect/>
          </a:stretch>
        </p:blipFill>
        <p:spPr>
          <a:xfrm>
            <a:off x="382722" y="1697622"/>
            <a:ext cx="6226350" cy="3081750"/>
          </a:xfrm>
          <a:prstGeom prst="rect">
            <a:avLst/>
          </a:prstGeom>
          <a:noFill/>
          <a:ln>
            <a:noFill/>
          </a:ln>
        </p:spPr>
      </p:pic>
      <p:sp>
        <p:nvSpPr>
          <p:cNvPr id="484" name="Google Shape;484;p59"/>
          <p:cNvSpPr txBox="1"/>
          <p:nvPr>
            <p:ph idx="1" type="body"/>
          </p:nvPr>
        </p:nvSpPr>
        <p:spPr>
          <a:xfrm>
            <a:off x="6526700" y="1916000"/>
            <a:ext cx="2354400" cy="2626200"/>
          </a:xfrm>
          <a:prstGeom prst="rect">
            <a:avLst/>
          </a:prstGeom>
        </p:spPr>
        <p:txBody>
          <a:bodyPr anchorCtr="0" anchor="t" bIns="91425" lIns="91425" spcFirstLastPara="1" rIns="91425" wrap="square" tIns="91425">
            <a:normAutofit/>
          </a:bodyPr>
          <a:lstStyle/>
          <a:p>
            <a:pPr indent="-321969" lvl="0" marL="457200" rtl="0" algn="just">
              <a:spcBef>
                <a:spcPts val="600"/>
              </a:spcBef>
              <a:spcAft>
                <a:spcPts val="0"/>
              </a:spcAft>
              <a:buSzPts val="1470"/>
              <a:buChar char="●"/>
            </a:pPr>
            <a:r>
              <a:rPr lang="en-GB" sz="1470"/>
              <a:t>Same </a:t>
            </a:r>
            <a:r>
              <a:rPr lang="en-GB" sz="1470"/>
              <a:t>limitation of extrapolation as of Random Forest</a:t>
            </a:r>
            <a:endParaRPr sz="1470"/>
          </a:p>
          <a:p>
            <a:pPr indent="0" lvl="0" marL="0" rtl="0" algn="just">
              <a:lnSpc>
                <a:spcPct val="95000"/>
              </a:lnSpc>
              <a:spcBef>
                <a:spcPts val="500"/>
              </a:spcBef>
              <a:spcAft>
                <a:spcPts val="1200"/>
              </a:spcAft>
              <a:buNone/>
            </a:pPr>
            <a:r>
              <a:t/>
            </a:r>
            <a:endParaRPr sz="177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Deep learning techniques</a:t>
            </a:r>
            <a:endParaRPr/>
          </a:p>
        </p:txBody>
      </p:sp>
      <p:sp>
        <p:nvSpPr>
          <p:cNvPr id="490" name="Google Shape;490;p60"/>
          <p:cNvSpPr txBox="1"/>
          <p:nvPr>
            <p:ph idx="1" type="body"/>
          </p:nvPr>
        </p:nvSpPr>
        <p:spPr>
          <a:xfrm>
            <a:off x="311700" y="1302175"/>
            <a:ext cx="8520600" cy="33027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0"/>
              </a:spcAft>
              <a:buNone/>
            </a:pPr>
            <a:r>
              <a:rPr lang="en-GB" sz="1770"/>
              <a:t>Deep learning techniques were also considered to model the problem : </a:t>
            </a:r>
            <a:br>
              <a:rPr lang="en-GB" sz="1770"/>
            </a:br>
            <a:endParaRPr sz="1770"/>
          </a:p>
          <a:p>
            <a:pPr indent="-341019" lvl="1" marL="914400" rtl="0" algn="just">
              <a:lnSpc>
                <a:spcPct val="100000"/>
              </a:lnSpc>
              <a:spcBef>
                <a:spcPts val="1200"/>
              </a:spcBef>
              <a:spcAft>
                <a:spcPts val="0"/>
              </a:spcAft>
              <a:buSzPts val="1770"/>
              <a:buChar char="○"/>
            </a:pPr>
            <a:r>
              <a:rPr lang="en-GB" sz="1770"/>
              <a:t>Artificial Neural Network (ANN)</a:t>
            </a:r>
            <a:br>
              <a:rPr lang="en-GB" sz="1770"/>
            </a:br>
            <a:endParaRPr sz="1770"/>
          </a:p>
          <a:p>
            <a:pPr indent="-341019" lvl="1" marL="914400" rtl="0" algn="just">
              <a:lnSpc>
                <a:spcPct val="95000"/>
              </a:lnSpc>
              <a:spcBef>
                <a:spcPts val="0"/>
              </a:spcBef>
              <a:spcAft>
                <a:spcPts val="0"/>
              </a:spcAft>
              <a:buSzPts val="1770"/>
              <a:buChar char="○"/>
            </a:pPr>
            <a:r>
              <a:rPr lang="en-GB" sz="1770"/>
              <a:t>Long Short Term Memory (LSTM)</a:t>
            </a:r>
            <a:endParaRPr/>
          </a:p>
          <a:p>
            <a:pPr indent="0" lvl="0" marL="914400" rtl="0" algn="just">
              <a:lnSpc>
                <a:spcPct val="6000"/>
              </a:lnSpc>
              <a:spcBef>
                <a:spcPts val="1200"/>
              </a:spcBef>
              <a:spcAft>
                <a:spcPts val="0"/>
              </a:spcAft>
              <a:buNone/>
            </a:pPr>
            <a:r>
              <a:t/>
            </a:r>
            <a:endParaRPr sz="1770"/>
          </a:p>
          <a:p>
            <a:pPr indent="-341019" lvl="1" marL="914400" rtl="0" algn="just">
              <a:lnSpc>
                <a:spcPct val="95000"/>
              </a:lnSpc>
              <a:spcBef>
                <a:spcPts val="1200"/>
              </a:spcBef>
              <a:spcAft>
                <a:spcPts val="0"/>
              </a:spcAft>
              <a:buSzPts val="1770"/>
              <a:buChar char="○"/>
            </a:pPr>
            <a:r>
              <a:rPr lang="en-GB" sz="1770"/>
              <a:t>Convolutional Neural Network (CNN) + Long Short Term Memory</a:t>
            </a:r>
            <a:endParaRPr sz="1770"/>
          </a:p>
          <a:p>
            <a:pPr indent="0" lvl="0" marL="914400" rtl="0" algn="just">
              <a:lnSpc>
                <a:spcPct val="95000"/>
              </a:lnSpc>
              <a:spcBef>
                <a:spcPts val="1200"/>
              </a:spcBef>
              <a:spcAft>
                <a:spcPts val="1200"/>
              </a:spcAft>
              <a:buNone/>
            </a:pPr>
            <a:r>
              <a:t/>
            </a:r>
            <a:endParaRPr sz="177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Deep learning techniques</a:t>
            </a:r>
            <a:endParaRPr/>
          </a:p>
          <a:p>
            <a:pPr indent="0" lvl="0" marL="0" rtl="0" algn="l">
              <a:spcBef>
                <a:spcPts val="0"/>
              </a:spcBef>
              <a:spcAft>
                <a:spcPts val="0"/>
              </a:spcAft>
              <a:buNone/>
            </a:pPr>
            <a:r>
              <a:t/>
            </a:r>
            <a:endParaRPr/>
          </a:p>
        </p:txBody>
      </p:sp>
      <p:sp>
        <p:nvSpPr>
          <p:cNvPr id="496" name="Google Shape;496;p6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7" name="Google Shape;497;p61"/>
          <p:cNvPicPr preferRelativeResize="0"/>
          <p:nvPr/>
        </p:nvPicPr>
        <p:blipFill rotWithShape="1">
          <a:blip r:embed="rId3">
            <a:alphaModFix/>
          </a:blip>
          <a:srcRect b="-3263" l="0" r="0" t="0"/>
          <a:stretch/>
        </p:blipFill>
        <p:spPr>
          <a:xfrm>
            <a:off x="1673750" y="1320100"/>
            <a:ext cx="5493726" cy="3302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Objectives</a:t>
            </a:r>
            <a:endParaRPr/>
          </a:p>
        </p:txBody>
      </p:sp>
      <p:sp>
        <p:nvSpPr>
          <p:cNvPr id="119" name="Google Shape;119;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just">
              <a:spcBef>
                <a:spcPts val="1200"/>
              </a:spcBef>
              <a:spcAft>
                <a:spcPts val="1200"/>
              </a:spcAft>
              <a:buNone/>
            </a:pPr>
            <a:r>
              <a:rPr lang="en-GB"/>
              <a:t>Apply </a:t>
            </a:r>
            <a:r>
              <a:rPr lang="en-GB"/>
              <a:t>different models (Time Series, Machine Learning &amp; Deep Learning) to 2017-2020 Solar Energy Production Data combined with Weather and Solar radiation Data in Île-de-France region and choose the best one i</a:t>
            </a:r>
            <a:r>
              <a:rPr lang="en-GB"/>
              <a:t>n order to forecast </a:t>
            </a:r>
            <a:r>
              <a:rPr lang="en-GB"/>
              <a:t>production of solar energy with a lead time of 3 hours to 1 week.</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Deep learning techniques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3" name="Google Shape;503;p6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4" name="Google Shape;504;p62"/>
          <p:cNvPicPr preferRelativeResize="0"/>
          <p:nvPr/>
        </p:nvPicPr>
        <p:blipFill>
          <a:blip r:embed="rId3">
            <a:alphaModFix/>
          </a:blip>
          <a:stretch>
            <a:fillRect/>
          </a:stretch>
        </p:blipFill>
        <p:spPr>
          <a:xfrm>
            <a:off x="311702" y="1266325"/>
            <a:ext cx="5317366" cy="3302700"/>
          </a:xfrm>
          <a:prstGeom prst="rect">
            <a:avLst/>
          </a:prstGeom>
          <a:noFill/>
          <a:ln>
            <a:noFill/>
          </a:ln>
        </p:spPr>
      </p:pic>
      <p:pic>
        <p:nvPicPr>
          <p:cNvPr id="505" name="Google Shape;505;p62"/>
          <p:cNvPicPr preferRelativeResize="0"/>
          <p:nvPr/>
        </p:nvPicPr>
        <p:blipFill>
          <a:blip r:embed="rId4">
            <a:alphaModFix/>
          </a:blip>
          <a:stretch>
            <a:fillRect/>
          </a:stretch>
        </p:blipFill>
        <p:spPr>
          <a:xfrm>
            <a:off x="6079740" y="1266325"/>
            <a:ext cx="2297535" cy="3302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Artificial Neural Network</a:t>
            </a:r>
            <a:endParaRPr/>
          </a:p>
        </p:txBody>
      </p:sp>
      <p:sp>
        <p:nvSpPr>
          <p:cNvPr id="511" name="Google Shape;511;p6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Model architecture </a:t>
            </a:r>
            <a:br>
              <a:rPr lang="en-GB" sz="1770"/>
            </a:br>
            <a:endParaRPr sz="1770"/>
          </a:p>
          <a:p>
            <a:pPr indent="-341019" lvl="1" marL="914400" rtl="0" algn="just">
              <a:lnSpc>
                <a:spcPct val="95000"/>
              </a:lnSpc>
              <a:spcBef>
                <a:spcPts val="0"/>
              </a:spcBef>
              <a:spcAft>
                <a:spcPts val="0"/>
              </a:spcAft>
              <a:buSzPts val="1770"/>
              <a:buChar char="○"/>
            </a:pPr>
            <a:r>
              <a:rPr lang="en-GB" sz="1770"/>
              <a:t>One input layer, one hidden with 96 neurons and one output</a:t>
            </a:r>
            <a:br>
              <a:rPr lang="en-GB" sz="1770"/>
            </a:br>
            <a:endParaRPr sz="1770"/>
          </a:p>
          <a:p>
            <a:pPr indent="-341019" lvl="1" marL="914400" rtl="0" algn="just">
              <a:lnSpc>
                <a:spcPct val="95000"/>
              </a:lnSpc>
              <a:spcBef>
                <a:spcPts val="0"/>
              </a:spcBef>
              <a:spcAft>
                <a:spcPts val="0"/>
              </a:spcAft>
              <a:buSzPts val="1770"/>
              <a:buChar char="○"/>
            </a:pPr>
            <a:r>
              <a:rPr lang="en-GB" sz="1770"/>
              <a:t>Activation function : Rectified Linear function (ReLU)</a:t>
            </a:r>
            <a:br>
              <a:rPr lang="en-GB" sz="1770"/>
            </a:br>
            <a:endParaRPr sz="1770"/>
          </a:p>
          <a:p>
            <a:pPr indent="-341019" lvl="1" marL="914400" rtl="0" algn="just">
              <a:lnSpc>
                <a:spcPct val="95000"/>
              </a:lnSpc>
              <a:spcBef>
                <a:spcPts val="0"/>
              </a:spcBef>
              <a:spcAft>
                <a:spcPts val="0"/>
              </a:spcAft>
              <a:buSzPts val="1770"/>
              <a:buChar char="○"/>
            </a:pPr>
            <a:r>
              <a:rPr lang="en-GB" sz="1770"/>
              <a:t>Optimizer : ADAM </a:t>
            </a:r>
            <a:br>
              <a:rPr lang="en-GB" sz="1770"/>
            </a:br>
            <a:endParaRPr sz="1770"/>
          </a:p>
          <a:p>
            <a:pPr indent="-341019" lvl="1" marL="914400" rtl="0" algn="just">
              <a:lnSpc>
                <a:spcPct val="95000"/>
              </a:lnSpc>
              <a:spcBef>
                <a:spcPts val="0"/>
              </a:spcBef>
              <a:spcAft>
                <a:spcPts val="0"/>
              </a:spcAft>
              <a:buSzPts val="1770"/>
              <a:buChar char="○"/>
            </a:pPr>
            <a:r>
              <a:rPr lang="en-GB" sz="1770"/>
              <a:t>Loss function : Mean square error (MSE)</a:t>
            </a:r>
            <a:br>
              <a:rPr lang="en-GB" sz="1770"/>
            </a:br>
            <a:endParaRPr sz="1770"/>
          </a:p>
          <a:p>
            <a:pPr indent="-341019" lvl="1" marL="914400" rtl="0" algn="just">
              <a:lnSpc>
                <a:spcPct val="95000"/>
              </a:lnSpc>
              <a:spcBef>
                <a:spcPts val="0"/>
              </a:spcBef>
              <a:spcAft>
                <a:spcPts val="0"/>
              </a:spcAft>
              <a:buSzPts val="1770"/>
              <a:buChar char="○"/>
            </a:pPr>
            <a:r>
              <a:rPr lang="en-GB" sz="1770"/>
              <a:t>Simple model without covariate</a:t>
            </a:r>
            <a:br>
              <a:rPr lang="en-GB" sz="1770"/>
            </a:br>
            <a:endParaRPr sz="177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Artificial Neural Network</a:t>
            </a:r>
            <a:endParaRPr/>
          </a:p>
        </p:txBody>
      </p:sp>
      <p:sp>
        <p:nvSpPr>
          <p:cNvPr id="517" name="Google Shape;517;p64"/>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Results obtained for one week forecasting</a:t>
            </a:r>
            <a:endParaRPr sz="1270"/>
          </a:p>
        </p:txBody>
      </p:sp>
      <p:graphicFrame>
        <p:nvGraphicFramePr>
          <p:cNvPr id="518" name="Google Shape;518;p64"/>
          <p:cNvGraphicFramePr/>
          <p:nvPr/>
        </p:nvGraphicFramePr>
        <p:xfrm>
          <a:off x="7031725" y="2157125"/>
          <a:ext cx="3000000" cy="3000000"/>
        </p:xfrm>
        <a:graphic>
          <a:graphicData uri="http://schemas.openxmlformats.org/drawingml/2006/table">
            <a:tbl>
              <a:tblPr>
                <a:noFill/>
                <a:tableStyleId>{7F391BFB-7935-40C8-BDA9-C5544B1048D9}</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45.6</a:t>
                      </a:r>
                      <a:endParaRPr/>
                    </a:p>
                  </a:txBody>
                  <a:tcPr marT="91425" marB="91425" marR="91425" marL="91425" anchor="ctr"/>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0.92</a:t>
                      </a:r>
                      <a:endParaRPr/>
                    </a:p>
                  </a:txBody>
                  <a:tcPr marT="91425" marB="91425" marR="91425" marL="91425" anchor="ctr"/>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38.1</a:t>
                      </a:r>
                      <a:endParaRPr/>
                    </a:p>
                  </a:txBody>
                  <a:tcPr marT="91425" marB="91425" marR="91425" marL="91425" anchor="ctr"/>
                </a:tc>
              </a:tr>
            </a:tbl>
          </a:graphicData>
        </a:graphic>
      </p:graphicFrame>
      <p:pic>
        <p:nvPicPr>
          <p:cNvPr id="519" name="Google Shape;519;p64"/>
          <p:cNvPicPr preferRelativeResize="0"/>
          <p:nvPr/>
        </p:nvPicPr>
        <p:blipFill>
          <a:blip r:embed="rId3">
            <a:alphaModFix/>
          </a:blip>
          <a:stretch>
            <a:fillRect/>
          </a:stretch>
        </p:blipFill>
        <p:spPr>
          <a:xfrm>
            <a:off x="664147" y="1702647"/>
            <a:ext cx="6159675" cy="30487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Artificial Neural Network</a:t>
            </a:r>
            <a:endParaRPr/>
          </a:p>
        </p:txBody>
      </p:sp>
      <p:sp>
        <p:nvSpPr>
          <p:cNvPr id="525" name="Google Shape;525;p65"/>
          <p:cNvSpPr txBox="1"/>
          <p:nvPr>
            <p:ph idx="1" type="body"/>
          </p:nvPr>
        </p:nvSpPr>
        <p:spPr>
          <a:xfrm>
            <a:off x="311700" y="1239625"/>
            <a:ext cx="43092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Comparison with testing set </a:t>
            </a:r>
            <a:r>
              <a:rPr lang="en-GB" sz="1770"/>
              <a:t> </a:t>
            </a:r>
            <a:endParaRPr sz="1270"/>
          </a:p>
        </p:txBody>
      </p:sp>
      <p:graphicFrame>
        <p:nvGraphicFramePr>
          <p:cNvPr id="526" name="Google Shape;526;p65"/>
          <p:cNvGraphicFramePr/>
          <p:nvPr/>
        </p:nvGraphicFramePr>
        <p:xfrm>
          <a:off x="7031725" y="2157125"/>
          <a:ext cx="3000000" cy="3000000"/>
        </p:xfrm>
        <a:graphic>
          <a:graphicData uri="http://schemas.openxmlformats.org/drawingml/2006/table">
            <a:tbl>
              <a:tblPr>
                <a:noFill/>
                <a:tableStyleId>{7F391BFB-7935-40C8-BDA9-C5544B1048D9}</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35.4</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0.89</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32.6</a:t>
                      </a:r>
                      <a:endParaRPr/>
                    </a:p>
                  </a:txBody>
                  <a:tcPr marT="91425" marB="91425" marR="91425" marL="91425"/>
                </a:tc>
              </a:tr>
            </a:tbl>
          </a:graphicData>
        </a:graphic>
      </p:graphicFrame>
      <p:pic>
        <p:nvPicPr>
          <p:cNvPr id="527" name="Google Shape;527;p65"/>
          <p:cNvPicPr preferRelativeResize="0"/>
          <p:nvPr/>
        </p:nvPicPr>
        <p:blipFill>
          <a:blip r:embed="rId3">
            <a:alphaModFix/>
          </a:blip>
          <a:stretch>
            <a:fillRect/>
          </a:stretch>
        </p:blipFill>
        <p:spPr>
          <a:xfrm>
            <a:off x="564525" y="1737925"/>
            <a:ext cx="6267575" cy="3015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Long Short Term Memory</a:t>
            </a:r>
            <a:endParaRPr/>
          </a:p>
        </p:txBody>
      </p:sp>
      <p:sp>
        <p:nvSpPr>
          <p:cNvPr id="533" name="Google Shape;533;p6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20000"/>
          </a:bodyPr>
          <a:lstStyle/>
          <a:p>
            <a:pPr indent="-341019" lvl="0" marL="457200" rtl="0" algn="just">
              <a:lnSpc>
                <a:spcPct val="95000"/>
              </a:lnSpc>
              <a:spcBef>
                <a:spcPts val="0"/>
              </a:spcBef>
              <a:spcAft>
                <a:spcPts val="0"/>
              </a:spcAft>
              <a:buSzPts val="1770"/>
              <a:buChar char="●"/>
            </a:pPr>
            <a:r>
              <a:rPr lang="en-GB" sz="1770"/>
              <a:t>Model architecture </a:t>
            </a:r>
            <a:br>
              <a:rPr lang="en-GB" sz="1770"/>
            </a:br>
            <a:endParaRPr sz="1050">
              <a:solidFill>
                <a:srgbClr val="000000"/>
              </a:solidFill>
              <a:latin typeface="Helvetica Neue"/>
              <a:ea typeface="Helvetica Neue"/>
              <a:cs typeface="Helvetica Neue"/>
              <a:sym typeface="Helvetica Neue"/>
            </a:endParaRPr>
          </a:p>
          <a:p>
            <a:pPr indent="-328319" lvl="1" marL="914400" marR="0" rtl="0" algn="just">
              <a:lnSpc>
                <a:spcPct val="95000"/>
              </a:lnSpc>
              <a:spcBef>
                <a:spcPts val="0"/>
              </a:spcBef>
              <a:spcAft>
                <a:spcPts val="0"/>
              </a:spcAft>
              <a:buSzPts val="1570"/>
              <a:buChar char="○"/>
            </a:pPr>
            <a:r>
              <a:rPr lang="en-GB" sz="1570"/>
              <a:t>One input layer, one hidden layer with 96 LSTM neurons</a:t>
            </a:r>
            <a:br>
              <a:rPr lang="en-GB" sz="1570"/>
            </a:br>
            <a:endParaRPr sz="1570"/>
          </a:p>
          <a:p>
            <a:pPr indent="-328319" lvl="1" marL="914400" marR="0" rtl="0" algn="just">
              <a:lnSpc>
                <a:spcPct val="95000"/>
              </a:lnSpc>
              <a:spcBef>
                <a:spcPts val="0"/>
              </a:spcBef>
              <a:spcAft>
                <a:spcPts val="0"/>
              </a:spcAft>
              <a:buSzPts val="1570"/>
              <a:buChar char="○"/>
            </a:pPr>
            <a:r>
              <a:rPr lang="en-GB" sz="1570"/>
              <a:t>The output layer performs single-value prediction</a:t>
            </a:r>
            <a:br>
              <a:rPr lang="en-GB" sz="1570"/>
            </a:br>
            <a:endParaRPr sz="1570"/>
          </a:p>
          <a:p>
            <a:pPr indent="-328319" lvl="1" marL="914400" marR="0" rtl="0" algn="just">
              <a:lnSpc>
                <a:spcPct val="95000"/>
              </a:lnSpc>
              <a:spcBef>
                <a:spcPts val="0"/>
              </a:spcBef>
              <a:spcAft>
                <a:spcPts val="0"/>
              </a:spcAft>
              <a:buSzPts val="1570"/>
              <a:buChar char="○"/>
            </a:pPr>
            <a:r>
              <a:rPr lang="en-GB" sz="1570"/>
              <a:t>Activation function : ReLU</a:t>
            </a:r>
            <a:br>
              <a:rPr lang="en-GB" sz="1570"/>
            </a:br>
            <a:endParaRPr sz="1570"/>
          </a:p>
          <a:p>
            <a:pPr indent="-328319" lvl="1" marL="914400" marR="0" rtl="0" algn="just">
              <a:lnSpc>
                <a:spcPct val="95000"/>
              </a:lnSpc>
              <a:spcBef>
                <a:spcPts val="0"/>
              </a:spcBef>
              <a:spcAft>
                <a:spcPts val="0"/>
              </a:spcAft>
              <a:buSzPts val="1570"/>
              <a:buChar char="○"/>
            </a:pPr>
            <a:r>
              <a:rPr lang="en-GB" sz="1570"/>
              <a:t>Training time : 100 cycles</a:t>
            </a:r>
            <a:br>
              <a:rPr lang="en-GB" sz="1570"/>
            </a:br>
            <a:endParaRPr sz="1570"/>
          </a:p>
          <a:p>
            <a:pPr indent="-328319" lvl="1" marL="914400" marR="0" rtl="0" algn="just">
              <a:lnSpc>
                <a:spcPct val="95000"/>
              </a:lnSpc>
              <a:spcBef>
                <a:spcPts val="0"/>
              </a:spcBef>
              <a:spcAft>
                <a:spcPts val="0"/>
              </a:spcAft>
              <a:buSzPts val="1570"/>
              <a:buChar char="○"/>
            </a:pPr>
            <a:r>
              <a:rPr lang="en-GB" sz="1570"/>
              <a:t>Each time 96 sample used for training</a:t>
            </a:r>
            <a:br>
              <a:rPr lang="en-GB" sz="1570"/>
            </a:br>
            <a:endParaRPr sz="1570"/>
          </a:p>
          <a:p>
            <a:pPr indent="-328319" lvl="1" marL="914400" marR="0" rtl="0" algn="just">
              <a:lnSpc>
                <a:spcPct val="95000"/>
              </a:lnSpc>
              <a:spcBef>
                <a:spcPts val="0"/>
              </a:spcBef>
              <a:spcAft>
                <a:spcPts val="0"/>
              </a:spcAft>
              <a:buSzPts val="1570"/>
              <a:buChar char="○"/>
            </a:pPr>
            <a:r>
              <a:rPr lang="en-GB" sz="1570"/>
              <a:t>Without covariate</a:t>
            </a:r>
            <a:endParaRPr sz="1570"/>
          </a:p>
          <a:p>
            <a:pPr indent="0" lvl="0" marL="914400" rtl="0" algn="just">
              <a:lnSpc>
                <a:spcPct val="95000"/>
              </a:lnSpc>
              <a:spcBef>
                <a:spcPts val="1200"/>
              </a:spcBef>
              <a:spcAft>
                <a:spcPts val="1200"/>
              </a:spcAft>
              <a:buNone/>
            </a:pPr>
            <a:br>
              <a:rPr lang="en-GB" sz="1770"/>
            </a:br>
            <a:endParaRPr sz="177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7"/>
          <p:cNvSpPr txBox="1"/>
          <p:nvPr>
            <p:ph type="title"/>
          </p:nvPr>
        </p:nvSpPr>
        <p:spPr>
          <a:xfrm>
            <a:off x="311700" y="445025"/>
            <a:ext cx="87867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Long Short Term Memory without covariates</a:t>
            </a:r>
            <a:endParaRPr/>
          </a:p>
        </p:txBody>
      </p:sp>
      <p:sp>
        <p:nvSpPr>
          <p:cNvPr id="539" name="Google Shape;539;p67"/>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Results obtained for a one week forecasting</a:t>
            </a:r>
            <a:endParaRPr sz="1270"/>
          </a:p>
        </p:txBody>
      </p:sp>
      <p:graphicFrame>
        <p:nvGraphicFramePr>
          <p:cNvPr id="540" name="Google Shape;540;p67"/>
          <p:cNvGraphicFramePr/>
          <p:nvPr/>
        </p:nvGraphicFramePr>
        <p:xfrm>
          <a:off x="7031725" y="2157125"/>
          <a:ext cx="3000000" cy="3000000"/>
        </p:xfrm>
        <a:graphic>
          <a:graphicData uri="http://schemas.openxmlformats.org/drawingml/2006/table">
            <a:tbl>
              <a:tblPr>
                <a:noFill/>
                <a:tableStyleId>{7F391BFB-7935-40C8-BDA9-C5544B1048D9}</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47.8</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0.92</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38.4</a:t>
                      </a:r>
                      <a:endParaRPr/>
                    </a:p>
                  </a:txBody>
                  <a:tcPr marT="91425" marB="91425" marR="91425" marL="91425"/>
                </a:tc>
              </a:tr>
            </a:tbl>
          </a:graphicData>
        </a:graphic>
      </p:graphicFrame>
      <p:pic>
        <p:nvPicPr>
          <p:cNvPr id="541" name="Google Shape;541;p67"/>
          <p:cNvPicPr preferRelativeResize="0"/>
          <p:nvPr/>
        </p:nvPicPr>
        <p:blipFill>
          <a:blip r:embed="rId3">
            <a:alphaModFix/>
          </a:blip>
          <a:stretch>
            <a:fillRect/>
          </a:stretch>
        </p:blipFill>
        <p:spPr>
          <a:xfrm>
            <a:off x="533546" y="1695121"/>
            <a:ext cx="5931701" cy="29359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Long Short Term Memory without covariates</a:t>
            </a:r>
            <a:endParaRPr/>
          </a:p>
        </p:txBody>
      </p:sp>
      <p:sp>
        <p:nvSpPr>
          <p:cNvPr id="547" name="Google Shape;547;p68"/>
          <p:cNvSpPr txBox="1"/>
          <p:nvPr>
            <p:ph idx="1" type="body"/>
          </p:nvPr>
        </p:nvSpPr>
        <p:spPr>
          <a:xfrm>
            <a:off x="311700" y="1239625"/>
            <a:ext cx="43092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Comparison with testing set </a:t>
            </a:r>
            <a:endParaRPr sz="1270"/>
          </a:p>
        </p:txBody>
      </p:sp>
      <p:graphicFrame>
        <p:nvGraphicFramePr>
          <p:cNvPr id="548" name="Google Shape;548;p68"/>
          <p:cNvGraphicFramePr/>
          <p:nvPr/>
        </p:nvGraphicFramePr>
        <p:xfrm>
          <a:off x="7031725" y="2157125"/>
          <a:ext cx="3000000" cy="3000000"/>
        </p:xfrm>
        <a:graphic>
          <a:graphicData uri="http://schemas.openxmlformats.org/drawingml/2006/table">
            <a:tbl>
              <a:tblPr>
                <a:noFill/>
                <a:tableStyleId>{7F391BFB-7935-40C8-BDA9-C5544B1048D9}</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34.5</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0.89</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30.5</a:t>
                      </a:r>
                      <a:endParaRPr/>
                    </a:p>
                  </a:txBody>
                  <a:tcPr marT="91425" marB="91425" marR="91425" marL="91425"/>
                </a:tc>
              </a:tr>
            </a:tbl>
          </a:graphicData>
        </a:graphic>
      </p:graphicFrame>
      <p:pic>
        <p:nvPicPr>
          <p:cNvPr id="549" name="Google Shape;549;p68"/>
          <p:cNvPicPr preferRelativeResize="0"/>
          <p:nvPr/>
        </p:nvPicPr>
        <p:blipFill>
          <a:blip r:embed="rId3">
            <a:alphaModFix/>
          </a:blip>
          <a:stretch>
            <a:fillRect/>
          </a:stretch>
        </p:blipFill>
        <p:spPr>
          <a:xfrm>
            <a:off x="328625" y="1715825"/>
            <a:ext cx="5972676" cy="29562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9"/>
          <p:cNvSpPr txBox="1"/>
          <p:nvPr>
            <p:ph type="title"/>
          </p:nvPr>
        </p:nvSpPr>
        <p:spPr>
          <a:xfrm>
            <a:off x="446125" y="4091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Long Short Term Memory</a:t>
            </a:r>
            <a:endParaRPr/>
          </a:p>
        </p:txBody>
      </p:sp>
      <p:sp>
        <p:nvSpPr>
          <p:cNvPr id="555" name="Google Shape;555;p69"/>
          <p:cNvSpPr txBox="1"/>
          <p:nvPr>
            <p:ph idx="1" type="body"/>
          </p:nvPr>
        </p:nvSpPr>
        <p:spPr>
          <a:xfrm>
            <a:off x="446125" y="1230475"/>
            <a:ext cx="8520600" cy="33027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0"/>
              </a:spcAft>
              <a:buNone/>
            </a:pPr>
            <a:r>
              <a:rPr lang="en-GB" sz="1470"/>
              <a:t>To further improve the quality of the model, covariates have been added to the input data using the same LSTM architecture</a:t>
            </a:r>
            <a:endParaRPr sz="1200">
              <a:highlight>
                <a:srgbClr val="FFFFFF"/>
              </a:highlight>
              <a:latin typeface="Roboto"/>
              <a:ea typeface="Roboto"/>
              <a:cs typeface="Roboto"/>
              <a:sym typeface="Roboto"/>
            </a:endParaRPr>
          </a:p>
          <a:p>
            <a:pPr indent="0" lvl="0" marL="0" rtl="0" algn="l">
              <a:spcBef>
                <a:spcPts val="1200"/>
              </a:spcBef>
              <a:spcAft>
                <a:spcPts val="1200"/>
              </a:spcAft>
              <a:buNone/>
            </a:pPr>
            <a:r>
              <a:rPr lang="en-GB" sz="1500">
                <a:highlight>
                  <a:srgbClr val="FFFFFF"/>
                </a:highlight>
                <a:latin typeface="Roboto"/>
                <a:ea typeface="Roboto"/>
                <a:cs typeface="Roboto"/>
                <a:sym typeface="Roboto"/>
              </a:rPr>
              <a:t>We can see the 6 input variables (input series) and the 1 output variable:</a:t>
            </a:r>
            <a:endParaRPr sz="2100"/>
          </a:p>
        </p:txBody>
      </p:sp>
      <p:pic>
        <p:nvPicPr>
          <p:cNvPr id="556" name="Google Shape;556;p69"/>
          <p:cNvPicPr preferRelativeResize="0"/>
          <p:nvPr/>
        </p:nvPicPr>
        <p:blipFill>
          <a:blip r:embed="rId3">
            <a:alphaModFix/>
          </a:blip>
          <a:stretch>
            <a:fillRect/>
          </a:stretch>
        </p:blipFill>
        <p:spPr>
          <a:xfrm>
            <a:off x="685800" y="2233700"/>
            <a:ext cx="7772400" cy="2362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Long Short Term Memory</a:t>
            </a:r>
            <a:endParaRPr/>
          </a:p>
        </p:txBody>
      </p:sp>
      <p:sp>
        <p:nvSpPr>
          <p:cNvPr id="562" name="Google Shape;562;p7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fontScale="92500" lnSpcReduction="20000"/>
          </a:bodyPr>
          <a:lstStyle/>
          <a:p>
            <a:pPr indent="-332587" lvl="0" marL="457200" rtl="0" algn="just">
              <a:lnSpc>
                <a:spcPct val="95000"/>
              </a:lnSpc>
              <a:spcBef>
                <a:spcPts val="0"/>
              </a:spcBef>
              <a:spcAft>
                <a:spcPts val="0"/>
              </a:spcAft>
              <a:buSzPct val="100000"/>
              <a:buChar char="●"/>
            </a:pPr>
            <a:r>
              <a:rPr lang="en-GB" sz="1770"/>
              <a:t>Model architecture </a:t>
            </a:r>
            <a:br>
              <a:rPr lang="en-GB" sz="1770"/>
            </a:br>
            <a:endParaRPr sz="1570"/>
          </a:p>
          <a:p>
            <a:pPr indent="-322580" lvl="1" marL="914400" rtl="0" algn="just">
              <a:lnSpc>
                <a:spcPct val="95000"/>
              </a:lnSpc>
              <a:spcBef>
                <a:spcPts val="0"/>
              </a:spcBef>
              <a:spcAft>
                <a:spcPts val="0"/>
              </a:spcAft>
              <a:buSzPct val="100000"/>
              <a:buChar char="○"/>
            </a:pPr>
            <a:r>
              <a:rPr lang="en-GB" sz="1600"/>
              <a:t>The input shape is one time step with 6 features</a:t>
            </a:r>
            <a:endParaRPr sz="1600"/>
          </a:p>
          <a:p>
            <a:pPr indent="0" lvl="0" marL="914400" rtl="0" algn="just">
              <a:lnSpc>
                <a:spcPct val="95000"/>
              </a:lnSpc>
              <a:spcBef>
                <a:spcPts val="0"/>
              </a:spcBef>
              <a:spcAft>
                <a:spcPts val="0"/>
              </a:spcAft>
              <a:buNone/>
            </a:pPr>
            <a:r>
              <a:t/>
            </a:r>
            <a:endParaRPr sz="1600"/>
          </a:p>
          <a:p>
            <a:pPr indent="-322580" lvl="1" marL="914400" rtl="0" algn="just">
              <a:lnSpc>
                <a:spcPct val="95000"/>
              </a:lnSpc>
              <a:spcBef>
                <a:spcPts val="0"/>
              </a:spcBef>
              <a:spcAft>
                <a:spcPts val="0"/>
              </a:spcAft>
              <a:buSzPct val="100000"/>
              <a:buChar char="○"/>
            </a:pPr>
            <a:r>
              <a:rPr lang="en-GB" sz="1600"/>
              <a:t>One hidden layer with 96 LSTM neurons</a:t>
            </a:r>
            <a:br>
              <a:rPr lang="en-GB" sz="1600"/>
            </a:br>
            <a:endParaRPr sz="1600"/>
          </a:p>
          <a:p>
            <a:pPr indent="-322580" lvl="1" marL="914400" rtl="0" algn="just">
              <a:lnSpc>
                <a:spcPct val="95000"/>
              </a:lnSpc>
              <a:spcBef>
                <a:spcPts val="0"/>
              </a:spcBef>
              <a:spcAft>
                <a:spcPts val="0"/>
              </a:spcAft>
              <a:buSzPct val="100000"/>
              <a:buChar char="○"/>
            </a:pPr>
            <a:r>
              <a:rPr lang="en-GB" sz="1600"/>
              <a:t>The output layer performs single-value prediction</a:t>
            </a:r>
            <a:br>
              <a:rPr lang="en-GB" sz="1600"/>
            </a:br>
            <a:endParaRPr sz="1600"/>
          </a:p>
          <a:p>
            <a:pPr indent="-322580" lvl="1" marL="914400" rtl="0" algn="just">
              <a:lnSpc>
                <a:spcPct val="95000"/>
              </a:lnSpc>
              <a:spcBef>
                <a:spcPts val="0"/>
              </a:spcBef>
              <a:spcAft>
                <a:spcPts val="0"/>
              </a:spcAft>
              <a:buSzPct val="100000"/>
              <a:buChar char="○"/>
            </a:pPr>
            <a:r>
              <a:rPr lang="en-GB" sz="1600"/>
              <a:t>Activation function : ReLU</a:t>
            </a:r>
            <a:endParaRPr sz="1600"/>
          </a:p>
          <a:p>
            <a:pPr indent="-322580" lvl="1" marL="914400" rtl="0" algn="just">
              <a:lnSpc>
                <a:spcPct val="95000"/>
              </a:lnSpc>
              <a:spcBef>
                <a:spcPts val="1000"/>
              </a:spcBef>
              <a:spcAft>
                <a:spcPts val="0"/>
              </a:spcAft>
              <a:buSzPct val="100000"/>
              <a:buChar char="○"/>
            </a:pPr>
            <a:r>
              <a:rPr lang="en-GB" sz="1600">
                <a:highlight>
                  <a:srgbClr val="FFFFFF"/>
                </a:highlight>
              </a:rPr>
              <a:t>Loss function: Mean Absolute Error;  Optimizer: Adam</a:t>
            </a:r>
            <a:br>
              <a:rPr lang="en-GB" sz="1600"/>
            </a:br>
            <a:endParaRPr sz="1600"/>
          </a:p>
          <a:p>
            <a:pPr indent="-322580" lvl="1" marL="914400" rtl="0" algn="just">
              <a:lnSpc>
                <a:spcPct val="95000"/>
              </a:lnSpc>
              <a:spcBef>
                <a:spcPts val="0"/>
              </a:spcBef>
              <a:spcAft>
                <a:spcPts val="0"/>
              </a:spcAft>
              <a:buSzPct val="100000"/>
              <a:buChar char="○"/>
            </a:pPr>
            <a:r>
              <a:rPr lang="en-GB" sz="1600"/>
              <a:t>Training time : 100 cycles</a:t>
            </a:r>
            <a:br>
              <a:rPr lang="en-GB" sz="1600"/>
            </a:br>
            <a:endParaRPr sz="1600"/>
          </a:p>
          <a:p>
            <a:pPr indent="-322580" lvl="1" marL="914400" rtl="0" algn="just">
              <a:lnSpc>
                <a:spcPct val="95000"/>
              </a:lnSpc>
              <a:spcBef>
                <a:spcPts val="0"/>
              </a:spcBef>
              <a:spcAft>
                <a:spcPts val="0"/>
              </a:spcAft>
              <a:buSzPct val="100000"/>
              <a:buChar char="○"/>
            </a:pPr>
            <a:r>
              <a:rPr lang="en-GB" sz="1600"/>
              <a:t>Batch size used with 96 samples.</a:t>
            </a:r>
            <a:endParaRPr sz="1600"/>
          </a:p>
          <a:p>
            <a:pPr indent="0" lvl="0" marL="914400" rtl="0" algn="just">
              <a:lnSpc>
                <a:spcPct val="95000"/>
              </a:lnSpc>
              <a:spcBef>
                <a:spcPts val="1200"/>
              </a:spcBef>
              <a:spcAft>
                <a:spcPts val="1200"/>
              </a:spcAft>
              <a:buNone/>
            </a:pPr>
            <a:br>
              <a:rPr lang="en-GB" sz="1770"/>
            </a:b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modeling - Long Short Term Memory</a:t>
            </a:r>
            <a:endParaRPr/>
          </a:p>
        </p:txBody>
      </p:sp>
      <p:sp>
        <p:nvSpPr>
          <p:cNvPr id="568" name="Google Shape;568;p7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1371600" rtl="0" algn="just">
              <a:lnSpc>
                <a:spcPct val="95000"/>
              </a:lnSpc>
              <a:spcBef>
                <a:spcPts val="0"/>
              </a:spcBef>
              <a:spcAft>
                <a:spcPts val="0"/>
              </a:spcAft>
              <a:buNone/>
            </a:pPr>
            <a:r>
              <a:rPr lang="en-GB" sz="1570"/>
              <a:t>Loss functions of both training set and testing set:</a:t>
            </a:r>
            <a:endParaRPr sz="1570"/>
          </a:p>
          <a:p>
            <a:pPr indent="0" lvl="0" marL="914400" rtl="0" algn="just">
              <a:lnSpc>
                <a:spcPct val="95000"/>
              </a:lnSpc>
              <a:spcBef>
                <a:spcPts val="1200"/>
              </a:spcBef>
              <a:spcAft>
                <a:spcPts val="1200"/>
              </a:spcAft>
              <a:buNone/>
            </a:pPr>
            <a:br>
              <a:rPr lang="en-GB" sz="1770"/>
            </a:br>
            <a:endParaRPr sz="1770"/>
          </a:p>
        </p:txBody>
      </p:sp>
      <p:pic>
        <p:nvPicPr>
          <p:cNvPr id="569" name="Google Shape;569;p71"/>
          <p:cNvPicPr preferRelativeResize="0"/>
          <p:nvPr/>
        </p:nvPicPr>
        <p:blipFill>
          <a:blip r:embed="rId3">
            <a:alphaModFix/>
          </a:blip>
          <a:stretch>
            <a:fillRect/>
          </a:stretch>
        </p:blipFill>
        <p:spPr>
          <a:xfrm>
            <a:off x="1252350" y="1918127"/>
            <a:ext cx="6764725" cy="2559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p:nvPr/>
        </p:nvSpPr>
        <p:spPr>
          <a:xfrm rot="-2700000">
            <a:off x="1449090" y="2257043"/>
            <a:ext cx="3115371" cy="582515"/>
          </a:xfrm>
          <a:prstGeom prst="flowChartAlternateProcess">
            <a:avLst/>
          </a:prstGeom>
          <a:noFill/>
          <a:ln cap="flat" cmpd="sng" w="28575">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18"/>
          <p:cNvGrpSpPr/>
          <p:nvPr/>
        </p:nvGrpSpPr>
        <p:grpSpPr>
          <a:xfrm>
            <a:off x="6254516" y="1318143"/>
            <a:ext cx="2460300" cy="2460300"/>
            <a:chOff x="6254516" y="1318143"/>
            <a:chExt cx="2460300" cy="2460300"/>
          </a:xfrm>
        </p:grpSpPr>
        <p:sp>
          <p:nvSpPr>
            <p:cNvPr id="126" name="Google Shape;126;p18"/>
            <p:cNvSpPr/>
            <p:nvPr/>
          </p:nvSpPr>
          <p:spPr>
            <a:xfrm rot="2700000">
              <a:off x="7239866" y="1053398"/>
              <a:ext cx="489601" cy="2989789"/>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249C90"/>
                  </a:solidFill>
                  <a:latin typeface="Roboto"/>
                  <a:ea typeface="Roboto"/>
                  <a:cs typeface="Roboto"/>
                  <a:sym typeface="Roboto"/>
                </a:rPr>
                <a:t>5</a:t>
              </a:r>
              <a:endParaRPr b="1" sz="900">
                <a:solidFill>
                  <a:srgbClr val="249C90"/>
                </a:solidFill>
                <a:latin typeface="Roboto"/>
                <a:ea typeface="Roboto"/>
                <a:cs typeface="Roboto"/>
                <a:sym typeface="Roboto"/>
              </a:endParaRPr>
            </a:p>
          </p:txBody>
        </p:sp>
        <p:sp>
          <p:nvSpPr>
            <p:cNvPr id="128" name="Google Shape;128;p18"/>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Evaluation and prediction</a:t>
              </a:r>
              <a:endParaRPr b="1" sz="1100">
                <a:solidFill>
                  <a:srgbClr val="FFFFFF"/>
                </a:solidFill>
                <a:latin typeface="Roboto"/>
                <a:ea typeface="Roboto"/>
                <a:cs typeface="Roboto"/>
                <a:sym typeface="Roboto"/>
              </a:endParaRPr>
            </a:p>
          </p:txBody>
        </p:sp>
      </p:grpSp>
      <p:grpSp>
        <p:nvGrpSpPr>
          <p:cNvPr id="129" name="Google Shape;129;p18"/>
          <p:cNvGrpSpPr/>
          <p:nvPr/>
        </p:nvGrpSpPr>
        <p:grpSpPr>
          <a:xfrm>
            <a:off x="4761418" y="1318143"/>
            <a:ext cx="2460300" cy="2460300"/>
            <a:chOff x="4761418" y="1318143"/>
            <a:chExt cx="2460300" cy="2460300"/>
          </a:xfrm>
        </p:grpSpPr>
        <p:sp>
          <p:nvSpPr>
            <p:cNvPr id="130" name="Google Shape;130;p18"/>
            <p:cNvSpPr/>
            <p:nvPr/>
          </p:nvSpPr>
          <p:spPr>
            <a:xfrm rot="2700000">
              <a:off x="5746767" y="1053398"/>
              <a:ext cx="489601" cy="2989789"/>
            </a:xfrm>
            <a:prstGeom prst="roundRect">
              <a:avLst>
                <a:gd fmla="val 50000" name="adj"/>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F887E"/>
                  </a:solidFill>
                  <a:latin typeface="Roboto"/>
                  <a:ea typeface="Roboto"/>
                  <a:cs typeface="Roboto"/>
                  <a:sym typeface="Roboto"/>
                </a:rPr>
                <a:t>4</a:t>
              </a:r>
              <a:endParaRPr b="1" sz="900">
                <a:solidFill>
                  <a:srgbClr val="1F887E"/>
                </a:solidFill>
                <a:latin typeface="Roboto"/>
                <a:ea typeface="Roboto"/>
                <a:cs typeface="Roboto"/>
                <a:sym typeface="Roboto"/>
              </a:endParaRPr>
            </a:p>
          </p:txBody>
        </p:sp>
        <p:sp>
          <p:nvSpPr>
            <p:cNvPr id="132" name="Google Shape;132;p18"/>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modeling</a:t>
              </a:r>
              <a:endParaRPr b="1" sz="1100">
                <a:solidFill>
                  <a:srgbClr val="FFFFFF"/>
                </a:solidFill>
                <a:latin typeface="Roboto"/>
                <a:ea typeface="Roboto"/>
                <a:cs typeface="Roboto"/>
                <a:sym typeface="Roboto"/>
              </a:endParaRPr>
            </a:p>
          </p:txBody>
        </p:sp>
      </p:grpSp>
      <p:grpSp>
        <p:nvGrpSpPr>
          <p:cNvPr id="133" name="Google Shape;133;p18"/>
          <p:cNvGrpSpPr/>
          <p:nvPr/>
        </p:nvGrpSpPr>
        <p:grpSpPr>
          <a:xfrm>
            <a:off x="3269751" y="1318143"/>
            <a:ext cx="2460300" cy="2460300"/>
            <a:chOff x="3269751" y="1318143"/>
            <a:chExt cx="2460300" cy="2460300"/>
          </a:xfrm>
        </p:grpSpPr>
        <p:sp>
          <p:nvSpPr>
            <p:cNvPr id="134" name="Google Shape;134;p18"/>
            <p:cNvSpPr/>
            <p:nvPr/>
          </p:nvSpPr>
          <p:spPr>
            <a:xfrm rot="2700000">
              <a:off x="4255100" y="1053398"/>
              <a:ext cx="489601" cy="2989789"/>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D7E74"/>
                  </a:solidFill>
                  <a:latin typeface="Roboto"/>
                  <a:ea typeface="Roboto"/>
                  <a:cs typeface="Roboto"/>
                  <a:sym typeface="Roboto"/>
                </a:rPr>
                <a:t>3</a:t>
              </a:r>
              <a:endParaRPr b="1" sz="900">
                <a:solidFill>
                  <a:srgbClr val="1D7E74"/>
                </a:solidFill>
                <a:latin typeface="Roboto"/>
                <a:ea typeface="Roboto"/>
                <a:cs typeface="Roboto"/>
                <a:sym typeface="Roboto"/>
              </a:endParaRPr>
            </a:p>
          </p:txBody>
        </p:sp>
        <p:sp>
          <p:nvSpPr>
            <p:cNvPr id="136" name="Google Shape;136;p18"/>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exploration</a:t>
              </a:r>
              <a:endParaRPr b="1" sz="1100">
                <a:solidFill>
                  <a:srgbClr val="FFFFFF"/>
                </a:solidFill>
                <a:latin typeface="Roboto"/>
                <a:ea typeface="Roboto"/>
                <a:cs typeface="Roboto"/>
                <a:sym typeface="Roboto"/>
              </a:endParaRPr>
            </a:p>
          </p:txBody>
        </p:sp>
      </p:grpSp>
      <p:grpSp>
        <p:nvGrpSpPr>
          <p:cNvPr id="137" name="Google Shape;137;p18"/>
          <p:cNvGrpSpPr/>
          <p:nvPr/>
        </p:nvGrpSpPr>
        <p:grpSpPr>
          <a:xfrm>
            <a:off x="1776626" y="1318143"/>
            <a:ext cx="2460300" cy="2460300"/>
            <a:chOff x="1776626" y="1318143"/>
            <a:chExt cx="2460300" cy="2460300"/>
          </a:xfrm>
        </p:grpSpPr>
        <p:grpSp>
          <p:nvGrpSpPr>
            <p:cNvPr id="138" name="Google Shape;138;p18"/>
            <p:cNvGrpSpPr/>
            <p:nvPr/>
          </p:nvGrpSpPr>
          <p:grpSpPr>
            <a:xfrm>
              <a:off x="1776626" y="1318143"/>
              <a:ext cx="2460300" cy="2460300"/>
              <a:chOff x="1776626" y="1318143"/>
              <a:chExt cx="2460300" cy="2460300"/>
            </a:xfrm>
          </p:grpSpPr>
          <p:sp>
            <p:nvSpPr>
              <p:cNvPr id="139" name="Google Shape;139;p18"/>
              <p:cNvSpPr/>
              <p:nvPr/>
            </p:nvSpPr>
            <p:spPr>
              <a:xfrm rot="2700000">
                <a:off x="2761975" y="1053398"/>
                <a:ext cx="489601" cy="2989789"/>
              </a:xfrm>
              <a:prstGeom prst="roundRect">
                <a:avLst>
                  <a:gd fmla="val 50000" name="adj"/>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txBox="1"/>
              <p:nvPr/>
            </p:nvSpPr>
            <p:spPr>
              <a:xfrm rot="-2700000">
                <a:off x="1871776" y="2230797"/>
                <a:ext cx="2565949"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FFFFFF"/>
                    </a:solidFill>
                    <a:latin typeface="Roboto"/>
                    <a:ea typeface="Roboto"/>
                    <a:cs typeface="Roboto"/>
                    <a:sym typeface="Roboto"/>
                  </a:rPr>
                  <a:t>Data mining and processing</a:t>
                </a:r>
                <a:endParaRPr b="1">
                  <a:solidFill>
                    <a:srgbClr val="FFFFFF"/>
                  </a:solidFill>
                  <a:latin typeface="Roboto"/>
                  <a:ea typeface="Roboto"/>
                  <a:cs typeface="Roboto"/>
                  <a:sym typeface="Roboto"/>
                </a:endParaRPr>
              </a:p>
            </p:txBody>
          </p:sp>
        </p:grpSp>
        <p:sp>
          <p:nvSpPr>
            <p:cNvPr id="141" name="Google Shape;141;p18"/>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1B786E"/>
                  </a:solidFill>
                  <a:latin typeface="Roboto"/>
                  <a:ea typeface="Roboto"/>
                  <a:cs typeface="Roboto"/>
                  <a:sym typeface="Roboto"/>
                </a:rPr>
                <a:t>2</a:t>
              </a:r>
              <a:endParaRPr b="1" sz="1200">
                <a:solidFill>
                  <a:srgbClr val="1B786E"/>
                </a:solidFill>
                <a:latin typeface="Roboto"/>
                <a:ea typeface="Roboto"/>
                <a:cs typeface="Roboto"/>
                <a:sym typeface="Roboto"/>
              </a:endParaRPr>
            </a:p>
          </p:txBody>
        </p:sp>
      </p:grpSp>
      <p:grpSp>
        <p:nvGrpSpPr>
          <p:cNvPr id="142" name="Google Shape;142;p18"/>
          <p:cNvGrpSpPr/>
          <p:nvPr/>
        </p:nvGrpSpPr>
        <p:grpSpPr>
          <a:xfrm>
            <a:off x="284959" y="1318143"/>
            <a:ext cx="2460300" cy="2460300"/>
            <a:chOff x="284959" y="1318143"/>
            <a:chExt cx="2460300" cy="2460300"/>
          </a:xfrm>
        </p:grpSpPr>
        <p:sp>
          <p:nvSpPr>
            <p:cNvPr id="143" name="Google Shape;143;p18"/>
            <p:cNvSpPr/>
            <p:nvPr/>
          </p:nvSpPr>
          <p:spPr>
            <a:xfrm rot="2700000">
              <a:off x="1270309" y="1053398"/>
              <a:ext cx="489601" cy="2989789"/>
            </a:xfrm>
            <a:prstGeom prst="round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55B54"/>
                  </a:solidFill>
                  <a:latin typeface="Roboto"/>
                  <a:ea typeface="Roboto"/>
                  <a:cs typeface="Roboto"/>
                  <a:sym typeface="Roboto"/>
                </a:rPr>
                <a:t>1</a:t>
              </a:r>
              <a:endParaRPr b="1" sz="900">
                <a:solidFill>
                  <a:srgbClr val="155B54"/>
                </a:solidFill>
                <a:latin typeface="Roboto"/>
                <a:ea typeface="Roboto"/>
                <a:cs typeface="Roboto"/>
                <a:sym typeface="Roboto"/>
              </a:endParaRPr>
            </a:p>
          </p:txBody>
        </p:sp>
        <p:sp>
          <p:nvSpPr>
            <p:cNvPr id="145" name="Google Shape;145;p18"/>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Project definition</a:t>
              </a:r>
              <a:endParaRPr b="1" sz="1100">
                <a:solidFill>
                  <a:srgbClr val="FFFFFF"/>
                </a:solidFill>
                <a:latin typeface="Roboto"/>
                <a:ea typeface="Roboto"/>
                <a:cs typeface="Roboto"/>
                <a:sym typeface="Roboto"/>
              </a:endParaRPr>
            </a:p>
          </p:txBody>
        </p:sp>
      </p:grpSp>
      <p:sp>
        <p:nvSpPr>
          <p:cNvPr id="146" name="Google Shape;146;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framework</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Long Short Term Memory with covariates</a:t>
            </a:r>
            <a:endParaRPr/>
          </a:p>
        </p:txBody>
      </p:sp>
      <p:sp>
        <p:nvSpPr>
          <p:cNvPr id="575" name="Google Shape;575;p72"/>
          <p:cNvSpPr txBox="1"/>
          <p:nvPr>
            <p:ph idx="1" type="body"/>
          </p:nvPr>
        </p:nvSpPr>
        <p:spPr>
          <a:xfrm>
            <a:off x="311700" y="1239625"/>
            <a:ext cx="43092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Comparison with testing set </a:t>
            </a:r>
            <a:r>
              <a:rPr lang="en-GB" sz="1770"/>
              <a:t> </a:t>
            </a:r>
            <a:endParaRPr sz="1270"/>
          </a:p>
        </p:txBody>
      </p:sp>
      <p:pic>
        <p:nvPicPr>
          <p:cNvPr id="576" name="Google Shape;576;p72"/>
          <p:cNvPicPr preferRelativeResize="0"/>
          <p:nvPr/>
        </p:nvPicPr>
        <p:blipFill>
          <a:blip r:embed="rId3">
            <a:alphaModFix/>
          </a:blip>
          <a:stretch>
            <a:fillRect/>
          </a:stretch>
        </p:blipFill>
        <p:spPr>
          <a:xfrm>
            <a:off x="649850" y="1669625"/>
            <a:ext cx="7376850" cy="31358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Long Short Term Memory wi</a:t>
            </a:r>
            <a:r>
              <a:rPr lang="en-GB"/>
              <a:t>th covariates</a:t>
            </a:r>
            <a:br>
              <a:rPr lang="en-GB"/>
            </a:br>
            <a:endParaRPr/>
          </a:p>
        </p:txBody>
      </p:sp>
      <p:sp>
        <p:nvSpPr>
          <p:cNvPr id="582" name="Google Shape;582;p73"/>
          <p:cNvSpPr txBox="1"/>
          <p:nvPr>
            <p:ph idx="1" type="body"/>
          </p:nvPr>
        </p:nvSpPr>
        <p:spPr>
          <a:xfrm>
            <a:off x="311700" y="1239625"/>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Results obtained for a one week forecasting</a:t>
            </a:r>
            <a:endParaRPr sz="1270"/>
          </a:p>
        </p:txBody>
      </p:sp>
      <p:graphicFrame>
        <p:nvGraphicFramePr>
          <p:cNvPr id="583" name="Google Shape;583;p73"/>
          <p:cNvGraphicFramePr/>
          <p:nvPr/>
        </p:nvGraphicFramePr>
        <p:xfrm>
          <a:off x="7031725" y="2157125"/>
          <a:ext cx="3000000" cy="3000000"/>
        </p:xfrm>
        <a:graphic>
          <a:graphicData uri="http://schemas.openxmlformats.org/drawingml/2006/table">
            <a:tbl>
              <a:tblPr>
                <a:noFill/>
                <a:tableStyleId>{7F391BFB-7935-40C8-BDA9-C5544B1048D9}</a:tableStyleId>
              </a:tblPr>
              <a:tblGrid>
                <a:gridCol w="770400"/>
                <a:gridCol w="770400"/>
              </a:tblGrid>
              <a:tr h="397100">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397100">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66.2</a:t>
                      </a:r>
                      <a:endParaRPr/>
                    </a:p>
                  </a:txBody>
                  <a:tcPr marT="91425" marB="91425" marR="91425" marL="91425"/>
                </a:tc>
              </a:tr>
              <a:tr h="381000">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0.6</a:t>
                      </a:r>
                      <a:endParaRPr/>
                    </a:p>
                  </a:txBody>
                  <a:tcPr marT="91425" marB="91425" marR="91425" marL="91425"/>
                </a:tc>
              </a:tr>
              <a:tr h="381000">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40.2</a:t>
                      </a:r>
                      <a:endParaRPr/>
                    </a:p>
                  </a:txBody>
                  <a:tcPr marT="91425" marB="91425" marR="91425" marL="91425"/>
                </a:tc>
              </a:tr>
            </a:tbl>
          </a:graphicData>
        </a:graphic>
      </p:graphicFrame>
      <p:pic>
        <p:nvPicPr>
          <p:cNvPr id="584" name="Google Shape;584;p73"/>
          <p:cNvPicPr preferRelativeResize="0"/>
          <p:nvPr/>
        </p:nvPicPr>
        <p:blipFill>
          <a:blip r:embed="rId3">
            <a:alphaModFix/>
          </a:blip>
          <a:stretch>
            <a:fillRect/>
          </a:stretch>
        </p:blipFill>
        <p:spPr>
          <a:xfrm>
            <a:off x="466750" y="1649375"/>
            <a:ext cx="6076975" cy="3159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Long Short Term Memory </a:t>
            </a:r>
            <a:r>
              <a:rPr lang="en-GB"/>
              <a:t>in reduced feature space</a:t>
            </a:r>
            <a:endParaRPr/>
          </a:p>
        </p:txBody>
      </p:sp>
      <p:sp>
        <p:nvSpPr>
          <p:cNvPr id="590" name="Google Shape;590;p74"/>
          <p:cNvSpPr txBox="1"/>
          <p:nvPr>
            <p:ph idx="1" type="body"/>
          </p:nvPr>
        </p:nvSpPr>
        <p:spPr>
          <a:xfrm>
            <a:off x="275850" y="1248400"/>
            <a:ext cx="8520600" cy="33027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0"/>
              </a:spcAft>
              <a:buNone/>
            </a:pPr>
            <a:r>
              <a:rPr lang="en-GB" sz="1570"/>
              <a:t>Like in the lasso regression, </a:t>
            </a:r>
            <a:r>
              <a:rPr lang="en-GB" sz="1570"/>
              <a:t>a season feature have been introduced to  capture the month/hour specificity (winter/summer…, night/morning…) for feature space reduction</a:t>
            </a:r>
            <a:endParaRPr sz="1370"/>
          </a:p>
          <a:p>
            <a:pPr indent="0" lvl="0" marL="914400" rtl="0" algn="just">
              <a:lnSpc>
                <a:spcPct val="95000"/>
              </a:lnSpc>
              <a:spcBef>
                <a:spcPts val="1200"/>
              </a:spcBef>
              <a:spcAft>
                <a:spcPts val="1200"/>
              </a:spcAft>
              <a:buNone/>
            </a:pPr>
            <a:br>
              <a:rPr lang="en-GB" sz="1770"/>
            </a:br>
            <a:endParaRPr sz="1770"/>
          </a:p>
        </p:txBody>
      </p:sp>
      <p:pic>
        <p:nvPicPr>
          <p:cNvPr id="591" name="Google Shape;591;p74"/>
          <p:cNvPicPr preferRelativeResize="0"/>
          <p:nvPr/>
        </p:nvPicPr>
        <p:blipFill>
          <a:blip r:embed="rId3">
            <a:alphaModFix/>
          </a:blip>
          <a:stretch>
            <a:fillRect/>
          </a:stretch>
        </p:blipFill>
        <p:spPr>
          <a:xfrm>
            <a:off x="598450" y="1828075"/>
            <a:ext cx="8060926" cy="29121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Long Short Term Memory in reduced feature space</a:t>
            </a:r>
            <a:endParaRPr/>
          </a:p>
        </p:txBody>
      </p:sp>
      <p:sp>
        <p:nvSpPr>
          <p:cNvPr id="597" name="Google Shape;597;p7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457200" lvl="0" marL="1371600" rtl="0" algn="just">
              <a:lnSpc>
                <a:spcPct val="95000"/>
              </a:lnSpc>
              <a:spcBef>
                <a:spcPts val="0"/>
              </a:spcBef>
              <a:spcAft>
                <a:spcPts val="0"/>
              </a:spcAft>
              <a:buNone/>
            </a:pPr>
            <a:r>
              <a:rPr lang="en-GB" sz="1570"/>
              <a:t>L</a:t>
            </a:r>
            <a:r>
              <a:rPr lang="en-GB" sz="1570"/>
              <a:t>oss functions of both training set and testing set</a:t>
            </a:r>
            <a:endParaRPr sz="1570"/>
          </a:p>
          <a:p>
            <a:pPr indent="0" lvl="0" marL="0" rtl="0" algn="l">
              <a:spcBef>
                <a:spcPts val="1200"/>
              </a:spcBef>
              <a:spcAft>
                <a:spcPts val="1200"/>
              </a:spcAft>
              <a:buNone/>
            </a:pPr>
            <a:r>
              <a:t/>
            </a:r>
            <a:endParaRPr/>
          </a:p>
        </p:txBody>
      </p:sp>
      <p:pic>
        <p:nvPicPr>
          <p:cNvPr id="598" name="Google Shape;598;p75"/>
          <p:cNvPicPr preferRelativeResize="0"/>
          <p:nvPr/>
        </p:nvPicPr>
        <p:blipFill>
          <a:blip r:embed="rId3">
            <a:alphaModFix/>
          </a:blip>
          <a:stretch>
            <a:fillRect/>
          </a:stretch>
        </p:blipFill>
        <p:spPr>
          <a:xfrm>
            <a:off x="1287800" y="1933072"/>
            <a:ext cx="6657950" cy="25194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Long Short Term Memory in reduced feature space</a:t>
            </a:r>
            <a:endParaRPr/>
          </a:p>
        </p:txBody>
      </p:sp>
      <p:sp>
        <p:nvSpPr>
          <p:cNvPr id="604" name="Google Shape;604;p76"/>
          <p:cNvSpPr txBox="1"/>
          <p:nvPr>
            <p:ph idx="1" type="body"/>
          </p:nvPr>
        </p:nvSpPr>
        <p:spPr>
          <a:xfrm>
            <a:off x="311700" y="1239625"/>
            <a:ext cx="43092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Comparison with testing set </a:t>
            </a:r>
            <a:endParaRPr sz="1270"/>
          </a:p>
        </p:txBody>
      </p:sp>
      <p:pic>
        <p:nvPicPr>
          <p:cNvPr id="605" name="Google Shape;605;p76"/>
          <p:cNvPicPr preferRelativeResize="0"/>
          <p:nvPr/>
        </p:nvPicPr>
        <p:blipFill>
          <a:blip r:embed="rId3">
            <a:alphaModFix/>
          </a:blip>
          <a:stretch>
            <a:fillRect/>
          </a:stretch>
        </p:blipFill>
        <p:spPr>
          <a:xfrm>
            <a:off x="674025" y="1695775"/>
            <a:ext cx="7795949" cy="32571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Long Short Term Memory in reduced feature space</a:t>
            </a:r>
            <a:endParaRPr/>
          </a:p>
        </p:txBody>
      </p:sp>
      <p:sp>
        <p:nvSpPr>
          <p:cNvPr id="611" name="Google Shape;611;p77"/>
          <p:cNvSpPr txBox="1"/>
          <p:nvPr>
            <p:ph idx="1" type="body"/>
          </p:nvPr>
        </p:nvSpPr>
        <p:spPr>
          <a:xfrm>
            <a:off x="186250" y="1299088"/>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Results obtained for a one week forecasting</a:t>
            </a:r>
            <a:endParaRPr sz="1270"/>
          </a:p>
        </p:txBody>
      </p:sp>
      <p:graphicFrame>
        <p:nvGraphicFramePr>
          <p:cNvPr id="612" name="Google Shape;612;p77"/>
          <p:cNvGraphicFramePr/>
          <p:nvPr/>
        </p:nvGraphicFramePr>
        <p:xfrm>
          <a:off x="6937625" y="2080945"/>
          <a:ext cx="3000000" cy="3000000"/>
        </p:xfrm>
        <a:graphic>
          <a:graphicData uri="http://schemas.openxmlformats.org/drawingml/2006/table">
            <a:tbl>
              <a:tblPr>
                <a:noFill/>
                <a:tableStyleId>{7F391BFB-7935-40C8-BDA9-C5544B1048D9}</a:tableStyleId>
              </a:tblPr>
              <a:tblGrid>
                <a:gridCol w="817450"/>
                <a:gridCol w="817450"/>
              </a:tblGrid>
              <a:tr h="416175">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416175">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46.2</a:t>
                      </a:r>
                      <a:endParaRPr/>
                    </a:p>
                  </a:txBody>
                  <a:tcPr marT="91425" marB="91425" marR="91425" marL="91425"/>
                </a:tc>
              </a:tr>
              <a:tr h="415225">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0.8</a:t>
                      </a:r>
                      <a:endParaRPr/>
                    </a:p>
                  </a:txBody>
                  <a:tcPr marT="91425" marB="91425" marR="91425" marL="91425"/>
                </a:tc>
              </a:tr>
              <a:tr h="415225">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24.8</a:t>
                      </a:r>
                      <a:endParaRPr/>
                    </a:p>
                  </a:txBody>
                  <a:tcPr marT="91425" marB="91425" marR="91425" marL="91425"/>
                </a:tc>
              </a:tr>
            </a:tbl>
          </a:graphicData>
        </a:graphic>
      </p:graphicFrame>
      <p:pic>
        <p:nvPicPr>
          <p:cNvPr id="613" name="Google Shape;613;p77"/>
          <p:cNvPicPr preferRelativeResize="0"/>
          <p:nvPr/>
        </p:nvPicPr>
        <p:blipFill>
          <a:blip r:embed="rId3">
            <a:alphaModFix/>
          </a:blip>
          <a:stretch>
            <a:fillRect/>
          </a:stretch>
        </p:blipFill>
        <p:spPr>
          <a:xfrm>
            <a:off x="541425" y="1749275"/>
            <a:ext cx="6058301" cy="31494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8"/>
          <p:cNvSpPr txBox="1"/>
          <p:nvPr>
            <p:ph type="title"/>
          </p:nvPr>
        </p:nvSpPr>
        <p:spPr>
          <a:xfrm>
            <a:off x="311700" y="445025"/>
            <a:ext cx="8520600" cy="75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Hybrid CNN-LSTM Network in reduced feature space</a:t>
            </a:r>
            <a:endParaRPr/>
          </a:p>
        </p:txBody>
      </p:sp>
      <p:sp>
        <p:nvSpPr>
          <p:cNvPr id="619" name="Google Shape;619;p78"/>
          <p:cNvSpPr txBox="1"/>
          <p:nvPr>
            <p:ph idx="1" type="body"/>
          </p:nvPr>
        </p:nvSpPr>
        <p:spPr>
          <a:xfrm>
            <a:off x="231050" y="1245550"/>
            <a:ext cx="8520600" cy="310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Overall </a:t>
            </a:r>
            <a:r>
              <a:rPr lang="en-GB"/>
              <a:t>architecture</a:t>
            </a:r>
            <a:r>
              <a:rPr lang="en-GB"/>
              <a:t> of the proposed method:</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620" name="Google Shape;620;p78"/>
          <p:cNvPicPr preferRelativeResize="0"/>
          <p:nvPr/>
        </p:nvPicPr>
        <p:blipFill>
          <a:blip r:embed="rId3">
            <a:alphaModFix/>
          </a:blip>
          <a:stretch>
            <a:fillRect/>
          </a:stretch>
        </p:blipFill>
        <p:spPr>
          <a:xfrm>
            <a:off x="0" y="1885574"/>
            <a:ext cx="9144000" cy="278600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Hybrid CNN + LSTM Network </a:t>
            </a:r>
            <a:r>
              <a:rPr lang="en-GB"/>
              <a:t>in reduced feature space</a:t>
            </a:r>
            <a:endParaRPr/>
          </a:p>
        </p:txBody>
      </p:sp>
      <p:sp>
        <p:nvSpPr>
          <p:cNvPr id="626" name="Google Shape;626;p7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914400" rtl="0" algn="just">
              <a:lnSpc>
                <a:spcPct val="95000"/>
              </a:lnSpc>
              <a:spcBef>
                <a:spcPts val="0"/>
              </a:spcBef>
              <a:spcAft>
                <a:spcPts val="1200"/>
              </a:spcAft>
              <a:buNone/>
            </a:pPr>
            <a:br>
              <a:rPr lang="en-GB" sz="1770"/>
            </a:br>
            <a:endParaRPr/>
          </a:p>
        </p:txBody>
      </p:sp>
      <p:pic>
        <p:nvPicPr>
          <p:cNvPr id="627" name="Google Shape;627;p79"/>
          <p:cNvPicPr preferRelativeResize="0"/>
          <p:nvPr/>
        </p:nvPicPr>
        <p:blipFill>
          <a:blip r:embed="rId3">
            <a:alphaModFix/>
          </a:blip>
          <a:stretch>
            <a:fillRect/>
          </a:stretch>
        </p:blipFill>
        <p:spPr>
          <a:xfrm>
            <a:off x="231075" y="1194655"/>
            <a:ext cx="8832298" cy="358889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CNN + LSTM Network in reduced feature space</a:t>
            </a:r>
            <a:endParaRPr/>
          </a:p>
          <a:p>
            <a:pPr indent="0" lvl="0" marL="0" rtl="0" algn="l">
              <a:spcBef>
                <a:spcPts val="0"/>
              </a:spcBef>
              <a:spcAft>
                <a:spcPts val="0"/>
              </a:spcAft>
              <a:buNone/>
            </a:pPr>
            <a:r>
              <a:t/>
            </a:r>
            <a:endParaRPr/>
          </a:p>
        </p:txBody>
      </p:sp>
      <p:sp>
        <p:nvSpPr>
          <p:cNvPr id="633" name="Google Shape;633;p8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457200" lvl="0" marL="1371600" rtl="0" algn="just">
              <a:lnSpc>
                <a:spcPct val="95000"/>
              </a:lnSpc>
              <a:spcBef>
                <a:spcPts val="0"/>
              </a:spcBef>
              <a:spcAft>
                <a:spcPts val="0"/>
              </a:spcAft>
              <a:buNone/>
            </a:pPr>
            <a:r>
              <a:rPr lang="en-GB" sz="1570"/>
              <a:t>Loss functions of both training set and testing set</a:t>
            </a:r>
            <a:endParaRPr sz="157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634" name="Google Shape;634;p80"/>
          <p:cNvPicPr preferRelativeResize="0"/>
          <p:nvPr/>
        </p:nvPicPr>
        <p:blipFill>
          <a:blip r:embed="rId3">
            <a:alphaModFix/>
          </a:blip>
          <a:stretch>
            <a:fillRect/>
          </a:stretch>
        </p:blipFill>
        <p:spPr>
          <a:xfrm>
            <a:off x="284969" y="1797625"/>
            <a:ext cx="8574070" cy="30407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CNN + LSTM Network in reduced feature space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40" name="Google Shape;640;p8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1" name="Google Shape;641;p81"/>
          <p:cNvPicPr preferRelativeResize="0"/>
          <p:nvPr/>
        </p:nvPicPr>
        <p:blipFill>
          <a:blip r:embed="rId3">
            <a:alphaModFix/>
          </a:blip>
          <a:stretch>
            <a:fillRect/>
          </a:stretch>
        </p:blipFill>
        <p:spPr>
          <a:xfrm>
            <a:off x="311700" y="1062726"/>
            <a:ext cx="8276775" cy="3960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Collection</a:t>
            </a:r>
            <a:endParaRPr/>
          </a:p>
        </p:txBody>
      </p:sp>
      <p:graphicFrame>
        <p:nvGraphicFramePr>
          <p:cNvPr id="152" name="Google Shape;152;p19"/>
          <p:cNvGraphicFramePr/>
          <p:nvPr/>
        </p:nvGraphicFramePr>
        <p:xfrm>
          <a:off x="311688" y="1152430"/>
          <a:ext cx="3000000" cy="3000000"/>
        </p:xfrm>
        <a:graphic>
          <a:graphicData uri="http://schemas.openxmlformats.org/drawingml/2006/table">
            <a:tbl>
              <a:tblPr>
                <a:noFill/>
                <a:tableStyleId>{7F391BFB-7935-40C8-BDA9-C5544B1048D9}</a:tableStyleId>
              </a:tblPr>
              <a:tblGrid>
                <a:gridCol w="1540200"/>
                <a:gridCol w="1478700"/>
                <a:gridCol w="1304550"/>
                <a:gridCol w="1540175"/>
                <a:gridCol w="2657000"/>
              </a:tblGrid>
              <a:tr h="617050">
                <a:tc>
                  <a:txBody>
                    <a:bodyPr/>
                    <a:lstStyle/>
                    <a:p>
                      <a:pPr indent="0" lvl="0" marL="0" rtl="0" algn="ctr">
                        <a:spcBef>
                          <a:spcPts val="0"/>
                        </a:spcBef>
                        <a:spcAft>
                          <a:spcPts val="0"/>
                        </a:spcAft>
                        <a:buNone/>
                      </a:pPr>
                      <a:r>
                        <a:rPr b="1" lang="en-GB"/>
                        <a:t>Datasets</a:t>
                      </a:r>
                      <a:endParaRPr b="1"/>
                    </a:p>
                  </a:txBody>
                  <a:tcPr marT="91425" marB="91425" marR="91425" marL="91425" anchor="ctr">
                    <a:lnL cap="flat" cmpd="sng" w="19050">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GB"/>
                        <a:t>Time step</a:t>
                      </a:r>
                      <a:endParaRPr b="1"/>
                    </a:p>
                  </a:txBody>
                  <a:tcPr marT="91425" marB="91425" marR="91425" marL="91425" anchor="ctr">
                    <a:lnL cap="flat" cmpd="sng" w="9525">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GB"/>
                        <a:t>Time range</a:t>
                      </a:r>
                      <a:endParaRPr b="1"/>
                    </a:p>
                  </a:txBody>
                  <a:tcPr marT="91425" marB="91425" marR="91425" marL="91425" anchor="ctr">
                    <a:lnL cap="flat" cmpd="sng" w="9525">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GB"/>
                        <a:t>Location / region</a:t>
                      </a:r>
                      <a:endParaRPr b="1"/>
                    </a:p>
                  </a:txBody>
                  <a:tcPr marT="91425" marB="91425" marR="91425" marL="91425" anchor="ctr">
                    <a:lnL cap="flat" cmpd="sng" w="9525">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lang="en-GB"/>
                        <a:t>Key features</a:t>
                      </a:r>
                      <a:endParaRPr b="1"/>
                    </a:p>
                  </a:txBody>
                  <a:tcPr marT="91425" marB="91425" marR="91425" marL="91425" anchor="ctr">
                    <a:lnL cap="flat" cmpd="sng" w="9525">
                      <a:solidFill>
                        <a:srgbClr val="3C78D8"/>
                      </a:solidFill>
                      <a:prstDash val="solid"/>
                      <a:round/>
                      <a:headEnd len="sm" w="sm" type="none"/>
                      <a:tailEnd len="sm" w="sm" type="none"/>
                    </a:lnL>
                    <a:lnR cap="flat" cmpd="sng" w="19050">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solidFill>
                      <a:srgbClr val="C9DAF8"/>
                    </a:solidFill>
                  </a:tcPr>
                </a:tc>
              </a:tr>
              <a:tr h="874275">
                <a:tc>
                  <a:txBody>
                    <a:bodyPr/>
                    <a:lstStyle/>
                    <a:p>
                      <a:pPr indent="0" lvl="0" marL="0" rtl="0" algn="ctr">
                        <a:spcBef>
                          <a:spcPts val="0"/>
                        </a:spcBef>
                        <a:spcAft>
                          <a:spcPts val="0"/>
                        </a:spcAft>
                        <a:buNone/>
                      </a:pPr>
                      <a:r>
                        <a:rPr lang="en-GB" u="sng">
                          <a:solidFill>
                            <a:schemeClr val="hlink"/>
                          </a:solidFill>
                          <a:hlinkClick r:id="rId3"/>
                        </a:rPr>
                        <a:t>Solar Energy Production</a:t>
                      </a:r>
                      <a:endParaRPr/>
                    </a:p>
                  </a:txBody>
                  <a:tcPr marT="91425" marB="91425" marR="91425" marL="91425" anchor="ctr">
                    <a:lnL cap="flat" cmpd="sng" w="19050">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9525">
                      <a:solidFill>
                        <a:srgbClr val="3C78D8"/>
                      </a:solidFill>
                      <a:prstDash val="solid"/>
                      <a:round/>
                      <a:headEnd len="sm" w="sm" type="none"/>
                      <a:tailEnd len="sm" w="sm" type="none"/>
                    </a:lnB>
                  </a:tcPr>
                </a:tc>
                <a:tc>
                  <a:txBody>
                    <a:bodyPr/>
                    <a:lstStyle/>
                    <a:p>
                      <a:pPr indent="0" lvl="0" marL="0" rtl="0" algn="ctr">
                        <a:spcBef>
                          <a:spcPts val="0"/>
                        </a:spcBef>
                        <a:spcAft>
                          <a:spcPts val="0"/>
                        </a:spcAft>
                        <a:buNone/>
                      </a:pPr>
                      <a:r>
                        <a:rPr lang="en-GB"/>
                        <a:t>Half-hourly</a:t>
                      </a:r>
                      <a:endParaRPr/>
                    </a:p>
                  </a:txBody>
                  <a:tcPr marT="91425" marB="91425" marR="91425" marL="91425" anchor="ctr">
                    <a:lnL cap="flat" cmpd="sng" w="9525">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9525">
                      <a:solidFill>
                        <a:srgbClr val="3C78D8"/>
                      </a:solidFill>
                      <a:prstDash val="solid"/>
                      <a:round/>
                      <a:headEnd len="sm" w="sm" type="none"/>
                      <a:tailEnd len="sm" w="sm" type="none"/>
                    </a:lnB>
                  </a:tcPr>
                </a:tc>
                <a:tc rowSpan="3">
                  <a:txBody>
                    <a:bodyPr/>
                    <a:lstStyle/>
                    <a:p>
                      <a:pPr indent="0" lvl="0" marL="0" rtl="0" algn="ctr">
                        <a:spcBef>
                          <a:spcPts val="0"/>
                        </a:spcBef>
                        <a:spcAft>
                          <a:spcPts val="0"/>
                        </a:spcAft>
                        <a:buNone/>
                      </a:pPr>
                      <a:r>
                        <a:rPr lang="en-GB"/>
                        <a:t>2017-01-01 to 2020-12-31</a:t>
                      </a:r>
                      <a:endParaRPr/>
                    </a:p>
                  </a:txBody>
                  <a:tcPr marT="91425" marB="91425" marR="91425" marL="91425" anchor="ctr">
                    <a:lnL cap="flat" cmpd="sng" w="9525">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tcPr>
                </a:tc>
                <a:tc>
                  <a:txBody>
                    <a:bodyPr/>
                    <a:lstStyle/>
                    <a:p>
                      <a:pPr indent="0" lvl="0" marL="0" rtl="0" algn="ctr">
                        <a:spcBef>
                          <a:spcPts val="0"/>
                        </a:spcBef>
                        <a:spcAft>
                          <a:spcPts val="0"/>
                        </a:spcAft>
                        <a:buNone/>
                      </a:pPr>
                      <a:r>
                        <a:rPr lang="en-GB"/>
                        <a:t>Île-de-France</a:t>
                      </a:r>
                      <a:endParaRPr/>
                    </a:p>
                  </a:txBody>
                  <a:tcPr marT="91425" marB="91425" marR="91425" marL="91425" anchor="ctr">
                    <a:lnL cap="flat" cmpd="sng" w="9525">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9525">
                      <a:solidFill>
                        <a:srgbClr val="3C78D8"/>
                      </a:solidFill>
                      <a:prstDash val="solid"/>
                      <a:round/>
                      <a:headEnd len="sm" w="sm" type="none"/>
                      <a:tailEnd len="sm" w="sm" type="none"/>
                    </a:lnB>
                  </a:tcPr>
                </a:tc>
                <a:tc>
                  <a:txBody>
                    <a:bodyPr/>
                    <a:lstStyle/>
                    <a:p>
                      <a:pPr indent="0" lvl="0" marL="0" rtl="0" algn="ctr">
                        <a:spcBef>
                          <a:spcPts val="0"/>
                        </a:spcBef>
                        <a:spcAft>
                          <a:spcPts val="0"/>
                        </a:spcAft>
                        <a:buNone/>
                      </a:pPr>
                      <a:r>
                        <a:rPr lang="en-GB"/>
                        <a:t>Solaire (MW)</a:t>
                      </a:r>
                      <a:endParaRPr/>
                    </a:p>
                  </a:txBody>
                  <a:tcPr marT="91425" marB="91425" marR="91425" marL="91425" anchor="ctr">
                    <a:lnL cap="flat" cmpd="sng" w="9525">
                      <a:solidFill>
                        <a:srgbClr val="3C78D8"/>
                      </a:solidFill>
                      <a:prstDash val="solid"/>
                      <a:round/>
                      <a:headEnd len="sm" w="sm" type="none"/>
                      <a:tailEnd len="sm" w="sm" type="none"/>
                    </a:lnL>
                    <a:lnR cap="flat" cmpd="sng" w="19050">
                      <a:solidFill>
                        <a:srgbClr val="3C78D8"/>
                      </a:solidFill>
                      <a:prstDash val="solid"/>
                      <a:round/>
                      <a:headEnd len="sm" w="sm" type="none"/>
                      <a:tailEnd len="sm" w="sm" type="none"/>
                    </a:lnR>
                    <a:lnT cap="flat" cmpd="sng" w="19050">
                      <a:solidFill>
                        <a:srgbClr val="3C78D8"/>
                      </a:solidFill>
                      <a:prstDash val="solid"/>
                      <a:round/>
                      <a:headEnd len="sm" w="sm" type="none"/>
                      <a:tailEnd len="sm" w="sm" type="none"/>
                    </a:lnT>
                    <a:lnB cap="flat" cmpd="sng" w="9525">
                      <a:solidFill>
                        <a:srgbClr val="3C78D8"/>
                      </a:solidFill>
                      <a:prstDash val="solid"/>
                      <a:round/>
                      <a:headEnd len="sm" w="sm" type="none"/>
                      <a:tailEnd len="sm" w="sm" type="none"/>
                    </a:lnB>
                  </a:tcPr>
                </a:tc>
              </a:tr>
              <a:tr h="874275">
                <a:tc>
                  <a:txBody>
                    <a:bodyPr/>
                    <a:lstStyle/>
                    <a:p>
                      <a:pPr indent="0" lvl="0" marL="0" rtl="0" algn="ctr">
                        <a:spcBef>
                          <a:spcPts val="0"/>
                        </a:spcBef>
                        <a:spcAft>
                          <a:spcPts val="0"/>
                        </a:spcAft>
                        <a:buNone/>
                      </a:pPr>
                      <a:r>
                        <a:rPr lang="en-GB" u="sng">
                          <a:solidFill>
                            <a:schemeClr val="hlink"/>
                          </a:solidFill>
                          <a:hlinkClick r:id="rId4"/>
                        </a:rPr>
                        <a:t>Solar Radiance</a:t>
                      </a:r>
                      <a:endParaRPr/>
                    </a:p>
                  </a:txBody>
                  <a:tcPr marT="91425" marB="91425" marR="91425" marL="91425" anchor="ctr">
                    <a:lnL cap="flat" cmpd="sng" w="19050">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9525">
                      <a:solidFill>
                        <a:srgbClr val="3C78D8"/>
                      </a:solidFill>
                      <a:prstDash val="solid"/>
                      <a:round/>
                      <a:headEnd len="sm" w="sm" type="none"/>
                      <a:tailEnd len="sm" w="sm" type="none"/>
                    </a:lnT>
                    <a:lnB cap="flat" cmpd="sng" w="9525">
                      <a:solidFill>
                        <a:srgbClr val="3C78D8"/>
                      </a:solidFill>
                      <a:prstDash val="solid"/>
                      <a:round/>
                      <a:headEnd len="sm" w="sm" type="none"/>
                      <a:tailEnd len="sm" w="sm" type="none"/>
                    </a:lnB>
                  </a:tcPr>
                </a:tc>
                <a:tc>
                  <a:txBody>
                    <a:bodyPr/>
                    <a:lstStyle/>
                    <a:p>
                      <a:pPr indent="0" lvl="0" marL="0" rtl="0" algn="ctr">
                        <a:spcBef>
                          <a:spcPts val="0"/>
                        </a:spcBef>
                        <a:spcAft>
                          <a:spcPts val="0"/>
                        </a:spcAft>
                        <a:buNone/>
                      </a:pPr>
                      <a:r>
                        <a:rPr lang="en-GB"/>
                        <a:t>Three-hourly</a:t>
                      </a:r>
                      <a:endParaRPr/>
                    </a:p>
                  </a:txBody>
                  <a:tcPr marT="91425" marB="91425" marR="91425" marL="91425" anchor="ctr">
                    <a:lnL cap="flat" cmpd="sng" w="9525">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9525">
                      <a:solidFill>
                        <a:srgbClr val="3C78D8"/>
                      </a:solidFill>
                      <a:prstDash val="solid"/>
                      <a:round/>
                      <a:headEnd len="sm" w="sm" type="none"/>
                      <a:tailEnd len="sm" w="sm" type="none"/>
                    </a:lnT>
                    <a:lnB cap="flat" cmpd="sng" w="9525">
                      <a:solidFill>
                        <a:srgbClr val="3C78D8"/>
                      </a:solidFill>
                      <a:prstDash val="solid"/>
                      <a:round/>
                      <a:headEnd len="sm" w="sm" type="none"/>
                      <a:tailEnd len="sm" w="sm" type="none"/>
                    </a:lnB>
                  </a:tcPr>
                </a:tc>
                <a:tc vMerge="1"/>
                <a:tc>
                  <a:txBody>
                    <a:bodyPr/>
                    <a:lstStyle/>
                    <a:p>
                      <a:pPr indent="0" lvl="0" marL="0" rtl="0" algn="ctr">
                        <a:spcBef>
                          <a:spcPts val="0"/>
                        </a:spcBef>
                        <a:spcAft>
                          <a:spcPts val="0"/>
                        </a:spcAft>
                        <a:buNone/>
                      </a:pPr>
                      <a:r>
                        <a:rPr lang="en-GB"/>
                        <a:t>Île-de-France</a:t>
                      </a:r>
                      <a:endParaRPr/>
                    </a:p>
                  </a:txBody>
                  <a:tcPr marT="91425" marB="91425" marR="91425" marL="91425" anchor="ctr">
                    <a:lnL cap="flat" cmpd="sng" w="9525">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9525">
                      <a:solidFill>
                        <a:srgbClr val="3C78D8"/>
                      </a:solidFill>
                      <a:prstDash val="solid"/>
                      <a:round/>
                      <a:headEnd len="sm" w="sm" type="none"/>
                      <a:tailEnd len="sm" w="sm" type="none"/>
                    </a:lnT>
                    <a:lnB cap="flat" cmpd="sng" w="9525">
                      <a:solidFill>
                        <a:srgbClr val="3C78D8"/>
                      </a:solidFill>
                      <a:prstDash val="solid"/>
                      <a:round/>
                      <a:headEnd len="sm" w="sm" type="none"/>
                      <a:tailEnd len="sm" w="sm" type="none"/>
                    </a:lnB>
                  </a:tcPr>
                </a:tc>
                <a:tc>
                  <a:txBody>
                    <a:bodyPr/>
                    <a:lstStyle/>
                    <a:p>
                      <a:pPr indent="0" lvl="0" marL="0" rtl="0" algn="ctr">
                        <a:spcBef>
                          <a:spcPts val="0"/>
                        </a:spcBef>
                        <a:spcAft>
                          <a:spcPts val="0"/>
                        </a:spcAft>
                        <a:buNone/>
                      </a:pPr>
                      <a:r>
                        <a:rPr lang="en-GB"/>
                        <a:t>Rayonnement solaire global (W/m</a:t>
                      </a:r>
                      <a:r>
                        <a:rPr baseline="30000" lang="en-GB"/>
                        <a:t>2</a:t>
                      </a:r>
                      <a:r>
                        <a:rPr lang="en-GB"/>
                        <a:t>)</a:t>
                      </a:r>
                      <a:endParaRPr/>
                    </a:p>
                    <a:p>
                      <a:pPr indent="0" lvl="0" marL="0" rtl="0" algn="ctr">
                        <a:spcBef>
                          <a:spcPts val="0"/>
                        </a:spcBef>
                        <a:spcAft>
                          <a:spcPts val="0"/>
                        </a:spcAft>
                        <a:buNone/>
                      </a:pPr>
                      <a:r>
                        <a:rPr lang="en-GB"/>
                        <a:t>Vitesse du vent à 100m (m/s)</a:t>
                      </a:r>
                      <a:endParaRPr/>
                    </a:p>
                  </a:txBody>
                  <a:tcPr marT="91425" marB="91425" marR="91425" marL="91425" anchor="ctr">
                    <a:lnL cap="flat" cmpd="sng" w="9525">
                      <a:solidFill>
                        <a:srgbClr val="3C78D8"/>
                      </a:solidFill>
                      <a:prstDash val="solid"/>
                      <a:round/>
                      <a:headEnd len="sm" w="sm" type="none"/>
                      <a:tailEnd len="sm" w="sm" type="none"/>
                    </a:lnL>
                    <a:lnR cap="flat" cmpd="sng" w="19050">
                      <a:solidFill>
                        <a:srgbClr val="3C78D8"/>
                      </a:solidFill>
                      <a:prstDash val="solid"/>
                      <a:round/>
                      <a:headEnd len="sm" w="sm" type="none"/>
                      <a:tailEnd len="sm" w="sm" type="none"/>
                    </a:lnR>
                    <a:lnT cap="flat" cmpd="sng" w="9525">
                      <a:solidFill>
                        <a:srgbClr val="3C78D8"/>
                      </a:solidFill>
                      <a:prstDash val="solid"/>
                      <a:round/>
                      <a:headEnd len="sm" w="sm" type="none"/>
                      <a:tailEnd len="sm" w="sm" type="none"/>
                    </a:lnT>
                    <a:lnB cap="flat" cmpd="sng" w="9525">
                      <a:solidFill>
                        <a:srgbClr val="3C78D8"/>
                      </a:solidFill>
                      <a:prstDash val="solid"/>
                      <a:round/>
                      <a:headEnd len="sm" w="sm" type="none"/>
                      <a:tailEnd len="sm" w="sm" type="none"/>
                    </a:lnB>
                  </a:tcPr>
                </a:tc>
              </a:tr>
              <a:tr h="901950">
                <a:tc>
                  <a:txBody>
                    <a:bodyPr/>
                    <a:lstStyle/>
                    <a:p>
                      <a:pPr indent="0" lvl="0" marL="0" rtl="0" algn="ctr">
                        <a:spcBef>
                          <a:spcPts val="0"/>
                        </a:spcBef>
                        <a:spcAft>
                          <a:spcPts val="0"/>
                        </a:spcAft>
                        <a:buNone/>
                      </a:pPr>
                      <a:r>
                        <a:rPr lang="en-GB" u="sng">
                          <a:solidFill>
                            <a:schemeClr val="hlink"/>
                          </a:solidFill>
                          <a:hlinkClick r:id="rId5"/>
                        </a:rPr>
                        <a:t>Weather</a:t>
                      </a:r>
                      <a:endParaRPr/>
                    </a:p>
                  </a:txBody>
                  <a:tcPr marT="91425" marB="91425" marR="91425" marL="91425" anchor="ctr">
                    <a:lnL cap="flat" cmpd="sng" w="19050">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9525">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tcPr>
                </a:tc>
                <a:tc>
                  <a:txBody>
                    <a:bodyPr/>
                    <a:lstStyle/>
                    <a:p>
                      <a:pPr indent="0" lvl="0" marL="0" rtl="0" algn="ctr">
                        <a:spcBef>
                          <a:spcPts val="0"/>
                        </a:spcBef>
                        <a:spcAft>
                          <a:spcPts val="0"/>
                        </a:spcAft>
                        <a:buNone/>
                      </a:pPr>
                      <a:r>
                        <a:rPr lang="en-GB"/>
                        <a:t>Hourly</a:t>
                      </a:r>
                      <a:endParaRPr/>
                    </a:p>
                  </a:txBody>
                  <a:tcPr marT="91425" marB="91425" marR="91425" marL="91425" anchor="ctr">
                    <a:lnL cap="flat" cmpd="sng" w="9525">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9525">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tcPr>
                </a:tc>
                <a:tc vMerge="1"/>
                <a:tc>
                  <a:txBody>
                    <a:bodyPr/>
                    <a:lstStyle/>
                    <a:p>
                      <a:pPr indent="0" lvl="0" marL="0" rtl="0" algn="ctr">
                        <a:spcBef>
                          <a:spcPts val="0"/>
                        </a:spcBef>
                        <a:spcAft>
                          <a:spcPts val="0"/>
                        </a:spcAft>
                        <a:buNone/>
                      </a:pPr>
                      <a:r>
                        <a:rPr lang="en-GB"/>
                        <a:t>Station Paris Montsouris</a:t>
                      </a:r>
                      <a:endParaRPr/>
                    </a:p>
                  </a:txBody>
                  <a:tcPr marT="91425" marB="91425" marR="91425" marL="91425" anchor="ctr">
                    <a:lnL cap="flat" cmpd="sng" w="9525">
                      <a:solidFill>
                        <a:srgbClr val="3C78D8"/>
                      </a:solidFill>
                      <a:prstDash val="solid"/>
                      <a:round/>
                      <a:headEnd len="sm" w="sm" type="none"/>
                      <a:tailEnd len="sm" w="sm" type="none"/>
                    </a:lnL>
                    <a:lnR cap="flat" cmpd="sng" w="9525">
                      <a:solidFill>
                        <a:srgbClr val="3C78D8"/>
                      </a:solidFill>
                      <a:prstDash val="solid"/>
                      <a:round/>
                      <a:headEnd len="sm" w="sm" type="none"/>
                      <a:tailEnd len="sm" w="sm" type="none"/>
                    </a:lnR>
                    <a:lnT cap="flat" cmpd="sng" w="9525">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tcPr>
                </a:tc>
                <a:tc>
                  <a:txBody>
                    <a:bodyPr/>
                    <a:lstStyle/>
                    <a:p>
                      <a:pPr indent="0" lvl="0" marL="0" rtl="0" algn="ctr">
                        <a:spcBef>
                          <a:spcPts val="0"/>
                        </a:spcBef>
                        <a:spcAft>
                          <a:spcPts val="0"/>
                        </a:spcAft>
                        <a:buNone/>
                      </a:pPr>
                      <a:r>
                        <a:rPr lang="en-GB"/>
                        <a:t>Air temperature (10*°C)</a:t>
                      </a:r>
                      <a:endParaRPr/>
                    </a:p>
                    <a:p>
                      <a:pPr indent="0" lvl="0" marL="0" rtl="0" algn="ctr">
                        <a:spcBef>
                          <a:spcPts val="0"/>
                        </a:spcBef>
                        <a:spcAft>
                          <a:spcPts val="0"/>
                        </a:spcAft>
                        <a:buNone/>
                      </a:pPr>
                      <a:r>
                        <a:rPr lang="en-GB"/>
                        <a:t>Precipitation per hour (10*mm)</a:t>
                      </a:r>
                      <a:endParaRPr/>
                    </a:p>
                    <a:p>
                      <a:pPr indent="0" lvl="0" marL="0" rtl="0" algn="ctr">
                        <a:spcBef>
                          <a:spcPts val="0"/>
                        </a:spcBef>
                        <a:spcAft>
                          <a:spcPts val="0"/>
                        </a:spcAft>
                        <a:buNone/>
                      </a:pPr>
                      <a:r>
                        <a:rPr lang="en-GB"/>
                        <a:t>Station pressure rate (10*hPa)</a:t>
                      </a:r>
                      <a:endParaRPr/>
                    </a:p>
                    <a:p>
                      <a:pPr indent="0" lvl="0" marL="0" rtl="0" algn="ctr">
                        <a:spcBef>
                          <a:spcPts val="0"/>
                        </a:spcBef>
                        <a:spcAft>
                          <a:spcPts val="0"/>
                        </a:spcAft>
                        <a:buNone/>
                      </a:pPr>
                      <a:r>
                        <a:rPr lang="en-GB"/>
                        <a:t>...</a:t>
                      </a:r>
                      <a:endParaRPr/>
                    </a:p>
                  </a:txBody>
                  <a:tcPr marT="91425" marB="91425" marR="91425" marL="91425" anchor="ctr">
                    <a:lnL cap="flat" cmpd="sng" w="9525">
                      <a:solidFill>
                        <a:srgbClr val="3C78D8"/>
                      </a:solidFill>
                      <a:prstDash val="solid"/>
                      <a:round/>
                      <a:headEnd len="sm" w="sm" type="none"/>
                      <a:tailEnd len="sm" w="sm" type="none"/>
                    </a:lnL>
                    <a:lnR cap="flat" cmpd="sng" w="19050">
                      <a:solidFill>
                        <a:srgbClr val="3C78D8"/>
                      </a:solidFill>
                      <a:prstDash val="solid"/>
                      <a:round/>
                      <a:headEnd len="sm" w="sm" type="none"/>
                      <a:tailEnd len="sm" w="sm" type="none"/>
                    </a:lnR>
                    <a:lnT cap="flat" cmpd="sng" w="9525">
                      <a:solidFill>
                        <a:srgbClr val="3C78D8"/>
                      </a:solidFill>
                      <a:prstDash val="solid"/>
                      <a:round/>
                      <a:headEnd len="sm" w="sm" type="none"/>
                      <a:tailEnd len="sm" w="sm" type="none"/>
                    </a:lnT>
                    <a:lnB cap="flat" cmpd="sng" w="19050">
                      <a:solidFill>
                        <a:srgbClr val="3C78D8"/>
                      </a:solidFill>
                      <a:prstDash val="solid"/>
                      <a:round/>
                      <a:headEnd len="sm" w="sm" type="none"/>
                      <a:tailEnd len="sm" w="sm" type="none"/>
                    </a:lnB>
                  </a:tcPr>
                </a:tc>
              </a:tr>
            </a:tbl>
          </a:graphicData>
        </a:graphic>
      </p:graphicFrame>
      <p:sp>
        <p:nvSpPr>
          <p:cNvPr id="153" name="Google Shape;153;p19"/>
          <p:cNvSpPr txBox="1"/>
          <p:nvPr/>
        </p:nvSpPr>
        <p:spPr>
          <a:xfrm>
            <a:off x="311700" y="4743900"/>
            <a:ext cx="5901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Open Sans"/>
                <a:ea typeface="Open Sans"/>
                <a:cs typeface="Open Sans"/>
                <a:sym typeface="Open Sans"/>
              </a:rPr>
              <a:t>Source: </a:t>
            </a:r>
            <a:r>
              <a:rPr lang="en-GB" sz="800" u="sng">
                <a:solidFill>
                  <a:schemeClr val="hlink"/>
                </a:solidFill>
                <a:latin typeface="Open Sans"/>
                <a:ea typeface="Open Sans"/>
                <a:cs typeface="Open Sans"/>
                <a:sym typeface="Open Sans"/>
                <a:hlinkClick r:id="rId6"/>
              </a:rPr>
              <a:t>Commission de régulation de l'énergie (CRE) Open Data</a:t>
            </a:r>
            <a:r>
              <a:rPr lang="en-GB" sz="800">
                <a:latin typeface="Open Sans"/>
                <a:ea typeface="Open Sans"/>
                <a:cs typeface="Open Sans"/>
                <a:sym typeface="Open Sans"/>
              </a:rPr>
              <a:t>, </a:t>
            </a:r>
            <a:r>
              <a:rPr lang="en-GB" sz="800" u="sng">
                <a:solidFill>
                  <a:schemeClr val="hlink"/>
                </a:solidFill>
                <a:latin typeface="Open Sans"/>
                <a:ea typeface="Open Sans"/>
                <a:cs typeface="Open Sans"/>
                <a:sym typeface="Open Sans"/>
                <a:hlinkClick r:id="rId7"/>
              </a:rPr>
              <a:t>National Centers for Environmental Information</a:t>
            </a:r>
            <a:endParaRPr sz="800">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CNN + LSTM Network in reduced feature space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47" name="Google Shape;647;p82"/>
          <p:cNvSpPr txBox="1"/>
          <p:nvPr>
            <p:ph idx="1" type="body"/>
          </p:nvPr>
        </p:nvSpPr>
        <p:spPr>
          <a:xfrm>
            <a:off x="186250" y="1299088"/>
            <a:ext cx="8520600" cy="3302700"/>
          </a:xfrm>
          <a:prstGeom prst="rect">
            <a:avLst/>
          </a:prstGeom>
        </p:spPr>
        <p:txBody>
          <a:bodyPr anchorCtr="0" anchor="t" bIns="91425" lIns="91425" spcFirstLastPara="1" rIns="91425" wrap="square" tIns="91425">
            <a:normAutofit/>
          </a:bodyPr>
          <a:lstStyle/>
          <a:p>
            <a:pPr indent="-341019" lvl="0" marL="457200" rtl="0" algn="just">
              <a:lnSpc>
                <a:spcPct val="95000"/>
              </a:lnSpc>
              <a:spcBef>
                <a:spcPts val="0"/>
              </a:spcBef>
              <a:spcAft>
                <a:spcPts val="0"/>
              </a:spcAft>
              <a:buSzPts val="1770"/>
              <a:buChar char="●"/>
            </a:pPr>
            <a:r>
              <a:rPr lang="en-GB" sz="1770"/>
              <a:t>Results obtained for a one week forecasting</a:t>
            </a:r>
            <a:endParaRPr sz="1270"/>
          </a:p>
        </p:txBody>
      </p:sp>
      <p:graphicFrame>
        <p:nvGraphicFramePr>
          <p:cNvPr id="648" name="Google Shape;648;p82"/>
          <p:cNvGraphicFramePr/>
          <p:nvPr/>
        </p:nvGraphicFramePr>
        <p:xfrm>
          <a:off x="7071950" y="2119045"/>
          <a:ext cx="3000000" cy="3000000"/>
        </p:xfrm>
        <a:graphic>
          <a:graphicData uri="http://schemas.openxmlformats.org/drawingml/2006/table">
            <a:tbl>
              <a:tblPr>
                <a:noFill/>
                <a:tableStyleId>{7F391BFB-7935-40C8-BDA9-C5544B1048D9}</a:tableStyleId>
              </a:tblPr>
              <a:tblGrid>
                <a:gridCol w="817450"/>
                <a:gridCol w="817450"/>
              </a:tblGrid>
              <a:tr h="416175">
                <a:tc>
                  <a:txBody>
                    <a:bodyPr/>
                    <a:lstStyle/>
                    <a:p>
                      <a:pPr indent="0" lvl="0" marL="0" rtl="0" algn="l">
                        <a:spcBef>
                          <a:spcPts val="0"/>
                        </a:spcBef>
                        <a:spcAft>
                          <a:spcPts val="0"/>
                        </a:spcAft>
                        <a:buNone/>
                      </a:pPr>
                      <a:r>
                        <a:rPr lang="en-GB"/>
                        <a:t>Error</a:t>
                      </a:r>
                      <a:endParaRPr/>
                    </a:p>
                  </a:txBody>
                  <a:tcPr marT="91425" marB="91425" marR="91425" marL="91425">
                    <a:solidFill>
                      <a:schemeClr val="dk1"/>
                    </a:solidFill>
                  </a:tcPr>
                </a:tc>
                <a:tc>
                  <a:txBody>
                    <a:bodyPr/>
                    <a:lstStyle/>
                    <a:p>
                      <a:pPr indent="0" lvl="0" marL="0" rtl="0" algn="ctr">
                        <a:spcBef>
                          <a:spcPts val="0"/>
                        </a:spcBef>
                        <a:spcAft>
                          <a:spcPts val="0"/>
                        </a:spcAft>
                        <a:buNone/>
                      </a:pPr>
                      <a:r>
                        <a:rPr lang="en-GB"/>
                        <a:t>Value</a:t>
                      </a:r>
                      <a:endParaRPr/>
                    </a:p>
                  </a:txBody>
                  <a:tcPr marT="91425" marB="91425" marR="91425" marL="91425">
                    <a:solidFill>
                      <a:schemeClr val="dk1"/>
                    </a:solidFill>
                  </a:tcPr>
                </a:tc>
              </a:tr>
              <a:tr h="416175">
                <a:tc>
                  <a:txBody>
                    <a:bodyPr/>
                    <a:lstStyle/>
                    <a:p>
                      <a:pPr indent="0" lvl="0" marL="0" rtl="0" algn="l">
                        <a:spcBef>
                          <a:spcPts val="0"/>
                        </a:spcBef>
                        <a:spcAft>
                          <a:spcPts val="0"/>
                        </a:spcAft>
                        <a:buNone/>
                      </a:pPr>
                      <a:r>
                        <a:rPr lang="en-GB"/>
                        <a:t>RMSE</a:t>
                      </a:r>
                      <a:endParaRPr/>
                    </a:p>
                  </a:txBody>
                  <a:tcPr marT="91425" marB="91425" marR="91425" marL="91425"/>
                </a:tc>
                <a:tc>
                  <a:txBody>
                    <a:bodyPr/>
                    <a:lstStyle/>
                    <a:p>
                      <a:pPr indent="0" lvl="0" marL="0" rtl="0" algn="ctr">
                        <a:spcBef>
                          <a:spcPts val="0"/>
                        </a:spcBef>
                        <a:spcAft>
                          <a:spcPts val="0"/>
                        </a:spcAft>
                        <a:buNone/>
                      </a:pPr>
                      <a:r>
                        <a:rPr lang="en-GB"/>
                        <a:t>39.06</a:t>
                      </a:r>
                      <a:endParaRPr/>
                    </a:p>
                  </a:txBody>
                  <a:tcPr marT="91425" marB="91425" marR="91425" marL="91425"/>
                </a:tc>
              </a:tr>
              <a:tr h="415225">
                <a:tc>
                  <a:txBody>
                    <a:bodyPr/>
                    <a:lstStyle/>
                    <a:p>
                      <a:pPr indent="0" lvl="0" marL="0" rtl="0" algn="l">
                        <a:spcBef>
                          <a:spcPts val="0"/>
                        </a:spcBef>
                        <a:spcAft>
                          <a:spcPts val="0"/>
                        </a:spcAft>
                        <a:buNone/>
                      </a:pPr>
                      <a:r>
                        <a:rPr lang="en-GB"/>
                        <a:t>R2 </a:t>
                      </a:r>
                      <a:endParaRPr/>
                    </a:p>
                  </a:txBody>
                  <a:tcPr marT="91425" marB="91425" marR="91425" marL="91425"/>
                </a:tc>
                <a:tc>
                  <a:txBody>
                    <a:bodyPr/>
                    <a:lstStyle/>
                    <a:p>
                      <a:pPr indent="0" lvl="0" marL="0" rtl="0" algn="ctr">
                        <a:spcBef>
                          <a:spcPts val="0"/>
                        </a:spcBef>
                        <a:spcAft>
                          <a:spcPts val="0"/>
                        </a:spcAft>
                        <a:buNone/>
                      </a:pPr>
                      <a:r>
                        <a:rPr lang="en-GB"/>
                        <a:t>0.87</a:t>
                      </a:r>
                      <a:endParaRPr/>
                    </a:p>
                  </a:txBody>
                  <a:tcPr marT="91425" marB="91425" marR="91425" marL="91425"/>
                </a:tc>
              </a:tr>
              <a:tr h="415225">
                <a:tc>
                  <a:txBody>
                    <a:bodyPr/>
                    <a:lstStyle/>
                    <a:p>
                      <a:pPr indent="0" lvl="0" marL="0" rtl="0" algn="l">
                        <a:spcBef>
                          <a:spcPts val="0"/>
                        </a:spcBef>
                        <a:spcAft>
                          <a:spcPts val="0"/>
                        </a:spcAft>
                        <a:buNone/>
                      </a:pPr>
                      <a:r>
                        <a:rPr lang="en-GB"/>
                        <a:t>MAE</a:t>
                      </a:r>
                      <a:endParaRPr/>
                    </a:p>
                  </a:txBody>
                  <a:tcPr marT="91425" marB="91425" marR="91425" marL="91425"/>
                </a:tc>
                <a:tc>
                  <a:txBody>
                    <a:bodyPr/>
                    <a:lstStyle/>
                    <a:p>
                      <a:pPr indent="0" lvl="0" marL="0" rtl="0" algn="ctr">
                        <a:spcBef>
                          <a:spcPts val="0"/>
                        </a:spcBef>
                        <a:spcAft>
                          <a:spcPts val="0"/>
                        </a:spcAft>
                        <a:buNone/>
                      </a:pPr>
                      <a:r>
                        <a:rPr lang="en-GB"/>
                        <a:t>23.79</a:t>
                      </a:r>
                      <a:endParaRPr/>
                    </a:p>
                  </a:txBody>
                  <a:tcPr marT="91425" marB="91425" marR="91425" marL="91425"/>
                </a:tc>
              </a:tr>
            </a:tbl>
          </a:graphicData>
        </a:graphic>
      </p:graphicFrame>
      <p:pic>
        <p:nvPicPr>
          <p:cNvPr id="649" name="Google Shape;649;p82"/>
          <p:cNvPicPr preferRelativeResize="0"/>
          <p:nvPr/>
        </p:nvPicPr>
        <p:blipFill>
          <a:blip r:embed="rId3">
            <a:alphaModFix/>
          </a:blip>
          <a:stretch>
            <a:fillRect/>
          </a:stretch>
        </p:blipFill>
        <p:spPr>
          <a:xfrm>
            <a:off x="311700" y="1664975"/>
            <a:ext cx="6624576" cy="3302699"/>
          </a:xfrm>
          <a:prstGeom prst="rect">
            <a:avLst/>
          </a:prstGeom>
          <a:noFill/>
          <a:ln>
            <a:noFill/>
          </a:ln>
        </p:spPr>
      </p:pic>
      <p:pic>
        <p:nvPicPr>
          <p:cNvPr id="650" name="Google Shape;650;p82"/>
          <p:cNvPicPr preferRelativeResize="0"/>
          <p:nvPr/>
        </p:nvPicPr>
        <p:blipFill>
          <a:blip r:embed="rId4">
            <a:alphaModFix/>
          </a:blip>
          <a:stretch>
            <a:fillRect/>
          </a:stretch>
        </p:blipFill>
        <p:spPr>
          <a:xfrm>
            <a:off x="2627388" y="1664975"/>
            <a:ext cx="1993198" cy="1402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3"/>
          <p:cNvSpPr txBox="1"/>
          <p:nvPr>
            <p:ph type="title"/>
          </p:nvPr>
        </p:nvSpPr>
        <p:spPr>
          <a:xfrm>
            <a:off x="423900" y="941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Summary table</a:t>
            </a:r>
            <a:endParaRPr/>
          </a:p>
        </p:txBody>
      </p:sp>
      <p:graphicFrame>
        <p:nvGraphicFramePr>
          <p:cNvPr id="656" name="Google Shape;656;p83"/>
          <p:cNvGraphicFramePr/>
          <p:nvPr/>
        </p:nvGraphicFramePr>
        <p:xfrm>
          <a:off x="701675" y="801513"/>
          <a:ext cx="3000000" cy="3000000"/>
        </p:xfrm>
        <a:graphic>
          <a:graphicData uri="http://schemas.openxmlformats.org/drawingml/2006/table">
            <a:tbl>
              <a:tblPr>
                <a:noFill/>
                <a:tableStyleId>{7F391BFB-7935-40C8-BDA9-C5544B1048D9}</a:tableStyleId>
              </a:tblPr>
              <a:tblGrid>
                <a:gridCol w="4087875"/>
                <a:gridCol w="1000925"/>
                <a:gridCol w="1313925"/>
                <a:gridCol w="1248400"/>
              </a:tblGrid>
              <a:tr h="365725">
                <a:tc>
                  <a:txBody>
                    <a:bodyPr/>
                    <a:lstStyle/>
                    <a:p>
                      <a:pPr indent="0" lvl="0" marL="0" rtl="0" algn="ctr">
                        <a:spcBef>
                          <a:spcPts val="0"/>
                        </a:spcBef>
                        <a:spcAft>
                          <a:spcPts val="0"/>
                        </a:spcAft>
                        <a:buNone/>
                      </a:pPr>
                      <a:r>
                        <a:rPr lang="en-GB" sz="1200"/>
                        <a:t>Models</a:t>
                      </a:r>
                      <a:endParaRPr sz="1200"/>
                    </a:p>
                  </a:txBody>
                  <a:tcPr marT="91425" marB="91425" marR="91425" marL="91425">
                    <a:solidFill>
                      <a:srgbClr val="CCCCCC"/>
                    </a:solidFill>
                  </a:tcPr>
                </a:tc>
                <a:tc>
                  <a:txBody>
                    <a:bodyPr/>
                    <a:lstStyle/>
                    <a:p>
                      <a:pPr indent="0" lvl="0" marL="0" rtl="0" algn="ctr">
                        <a:spcBef>
                          <a:spcPts val="0"/>
                        </a:spcBef>
                        <a:spcAft>
                          <a:spcPts val="0"/>
                        </a:spcAft>
                        <a:buNone/>
                      </a:pPr>
                      <a:r>
                        <a:rPr lang="en-GB" sz="1200"/>
                        <a:t> RMSE</a:t>
                      </a:r>
                      <a:endParaRPr sz="1200"/>
                    </a:p>
                  </a:txBody>
                  <a:tcPr marT="91425" marB="91425" marR="91425" marL="91425">
                    <a:lnB cap="flat" cmpd="sng" w="9525">
                      <a:solidFill>
                        <a:srgbClr val="9E9E9E"/>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GB" sz="1200"/>
                        <a:t>R2</a:t>
                      </a:r>
                      <a:endParaRPr sz="1200"/>
                    </a:p>
                  </a:txBody>
                  <a:tcPr marT="91425" marB="91425" marR="91425" marL="91425">
                    <a:lnB cap="flat" cmpd="sng" w="9525">
                      <a:solidFill>
                        <a:srgbClr val="9E9E9E"/>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lang="en-GB" sz="1200"/>
                        <a:t>MAE</a:t>
                      </a:r>
                      <a:endParaRPr sz="1200"/>
                    </a:p>
                  </a:txBody>
                  <a:tcPr marT="91425" marB="91425" marR="91425" marL="91425">
                    <a:lnB cap="flat" cmpd="sng" w="9525">
                      <a:solidFill>
                        <a:srgbClr val="9E9E9E"/>
                      </a:solidFill>
                      <a:prstDash val="solid"/>
                      <a:round/>
                      <a:headEnd len="sm" w="sm" type="none"/>
                      <a:tailEnd len="sm" w="sm" type="none"/>
                    </a:lnB>
                    <a:solidFill>
                      <a:srgbClr val="CCCCCC"/>
                    </a:solidFill>
                  </a:tcPr>
                </a:tc>
              </a:tr>
              <a:tr h="365725">
                <a:tc>
                  <a:txBody>
                    <a:bodyPr/>
                    <a:lstStyle/>
                    <a:p>
                      <a:pPr indent="0" lvl="0" marL="0" rtl="0" algn="ctr">
                        <a:spcBef>
                          <a:spcPts val="0"/>
                        </a:spcBef>
                        <a:spcAft>
                          <a:spcPts val="0"/>
                        </a:spcAft>
                        <a:buNone/>
                      </a:pPr>
                      <a:r>
                        <a:rPr b="1" lang="en-GB" sz="1200">
                          <a:solidFill>
                            <a:schemeClr val="lt1"/>
                          </a:solidFill>
                        </a:rPr>
                        <a:t>FBProphet</a:t>
                      </a:r>
                      <a:endParaRPr b="1" sz="1200">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F6B26B"/>
                    </a:solidFill>
                  </a:tcPr>
                </a:tc>
                <a:tc>
                  <a:txBody>
                    <a:bodyPr/>
                    <a:lstStyle/>
                    <a:p>
                      <a:pPr indent="0" lvl="0" marL="0" rtl="0" algn="ctr">
                        <a:spcBef>
                          <a:spcPts val="0"/>
                        </a:spcBef>
                        <a:spcAft>
                          <a:spcPts val="0"/>
                        </a:spcAft>
                        <a:buNone/>
                      </a:pPr>
                      <a:r>
                        <a:rPr lang="en-GB" sz="1200"/>
                        <a:t>60.4</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0.70</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47.3</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5725">
                <a:tc>
                  <a:txBody>
                    <a:bodyPr/>
                    <a:lstStyle/>
                    <a:p>
                      <a:pPr indent="0" lvl="0" marL="0" rtl="0" algn="ctr">
                        <a:spcBef>
                          <a:spcPts val="0"/>
                        </a:spcBef>
                        <a:spcAft>
                          <a:spcPts val="0"/>
                        </a:spcAft>
                        <a:buNone/>
                      </a:pPr>
                      <a:r>
                        <a:rPr b="1" lang="en-GB" sz="1200">
                          <a:solidFill>
                            <a:schemeClr val="lt1"/>
                          </a:solidFill>
                        </a:rPr>
                        <a:t>SARIMAX + Fourier</a:t>
                      </a:r>
                      <a:endParaRPr b="1" sz="1200">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F6B26B"/>
                    </a:solidFill>
                  </a:tcPr>
                </a:tc>
                <a:tc>
                  <a:txBody>
                    <a:bodyPr/>
                    <a:lstStyle/>
                    <a:p>
                      <a:pPr indent="0" lvl="0" marL="0" rtl="0" algn="ctr">
                        <a:spcBef>
                          <a:spcPts val="0"/>
                        </a:spcBef>
                        <a:spcAft>
                          <a:spcPts val="0"/>
                        </a:spcAft>
                        <a:buNone/>
                      </a:pPr>
                      <a:r>
                        <a:rPr lang="en-GB" sz="1200"/>
                        <a:t>60.0</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0.87</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47.6</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5725">
                <a:tc>
                  <a:txBody>
                    <a:bodyPr/>
                    <a:lstStyle/>
                    <a:p>
                      <a:pPr indent="0" lvl="0" marL="0" rtl="0" algn="ctr">
                        <a:spcBef>
                          <a:spcPts val="0"/>
                        </a:spcBef>
                        <a:spcAft>
                          <a:spcPts val="0"/>
                        </a:spcAft>
                        <a:buNone/>
                      </a:pPr>
                      <a:r>
                        <a:rPr b="1" lang="en-GB" sz="1200">
                          <a:solidFill>
                            <a:schemeClr val="lt1"/>
                          </a:solidFill>
                        </a:rPr>
                        <a:t>Lasso regression</a:t>
                      </a:r>
                      <a:endParaRPr b="1" sz="1200">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F6B26B"/>
                    </a:solidFill>
                  </a:tcPr>
                </a:tc>
                <a:tc>
                  <a:txBody>
                    <a:bodyPr/>
                    <a:lstStyle/>
                    <a:p>
                      <a:pPr indent="0" lvl="0" marL="0" rtl="0" algn="ctr">
                        <a:spcBef>
                          <a:spcPts val="0"/>
                        </a:spcBef>
                        <a:spcAft>
                          <a:spcPts val="0"/>
                        </a:spcAft>
                        <a:buNone/>
                      </a:pPr>
                      <a:r>
                        <a:rPr lang="en-GB" sz="1200"/>
                        <a:t>69.5</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0.82</a:t>
                      </a:r>
                      <a:endParaRPr sz="1200"/>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GB" sz="1200"/>
                        <a:t>52.0</a:t>
                      </a:r>
                      <a:endParaRPr sz="1200"/>
                    </a:p>
                  </a:txBody>
                  <a:tcPr marT="91425" marB="91425" marR="91425" marL="91425">
                    <a:lnT cap="flat" cmpd="sng" w="9525">
                      <a:solidFill>
                        <a:srgbClr val="9E9E9E"/>
                      </a:solidFill>
                      <a:prstDash val="solid"/>
                      <a:round/>
                      <a:headEnd len="sm" w="sm" type="none"/>
                      <a:tailEnd len="sm" w="sm" type="none"/>
                    </a:lnT>
                  </a:tcPr>
                </a:tc>
              </a:tr>
              <a:tr h="365725">
                <a:tc>
                  <a:txBody>
                    <a:bodyPr/>
                    <a:lstStyle/>
                    <a:p>
                      <a:pPr indent="0" lvl="0" marL="0" rtl="0" algn="ctr">
                        <a:spcBef>
                          <a:spcPts val="0"/>
                        </a:spcBef>
                        <a:spcAft>
                          <a:spcPts val="0"/>
                        </a:spcAft>
                        <a:buNone/>
                      </a:pPr>
                      <a:r>
                        <a:rPr b="1" lang="en-GB" sz="1200">
                          <a:solidFill>
                            <a:schemeClr val="lt1"/>
                          </a:solidFill>
                        </a:rPr>
                        <a:t>Elastic Net regression</a:t>
                      </a:r>
                      <a:endParaRPr b="1" sz="1200">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F6B26B"/>
                    </a:solidFill>
                  </a:tcPr>
                </a:tc>
                <a:tc>
                  <a:txBody>
                    <a:bodyPr/>
                    <a:lstStyle/>
                    <a:p>
                      <a:pPr indent="0" lvl="0" marL="0" rtl="0" algn="ctr">
                        <a:spcBef>
                          <a:spcPts val="0"/>
                        </a:spcBef>
                        <a:spcAft>
                          <a:spcPts val="0"/>
                        </a:spcAft>
                        <a:buNone/>
                      </a:pPr>
                      <a:r>
                        <a:rPr lang="en-GB" sz="1200"/>
                        <a:t>83.2</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0.74</a:t>
                      </a:r>
                      <a:endParaRPr sz="12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lang="en-GB" sz="1200"/>
                        <a:t>60.6</a:t>
                      </a:r>
                      <a:endParaRPr sz="1200"/>
                    </a:p>
                  </a:txBody>
                  <a:tcPr marT="91425" marB="91425" marR="91425" marL="91425"/>
                </a:tc>
              </a:tr>
              <a:tr h="365725">
                <a:tc>
                  <a:txBody>
                    <a:bodyPr/>
                    <a:lstStyle/>
                    <a:p>
                      <a:pPr indent="0" lvl="0" marL="0" rtl="0" algn="ctr">
                        <a:spcBef>
                          <a:spcPts val="0"/>
                        </a:spcBef>
                        <a:spcAft>
                          <a:spcPts val="0"/>
                        </a:spcAft>
                        <a:buNone/>
                      </a:pPr>
                      <a:r>
                        <a:rPr b="1" lang="en-GB" sz="1200">
                          <a:solidFill>
                            <a:schemeClr val="lt1"/>
                          </a:solidFill>
                        </a:rPr>
                        <a:t>Random Forest regression</a:t>
                      </a:r>
                      <a:endParaRPr b="1" sz="1200">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F6B26B"/>
                    </a:solidFill>
                  </a:tcPr>
                </a:tc>
                <a:tc>
                  <a:txBody>
                    <a:bodyPr/>
                    <a:lstStyle/>
                    <a:p>
                      <a:pPr indent="0" lvl="0" marL="0" rtl="0" algn="ctr">
                        <a:spcBef>
                          <a:spcPts val="0"/>
                        </a:spcBef>
                        <a:spcAft>
                          <a:spcPts val="0"/>
                        </a:spcAft>
                        <a:buNone/>
                      </a:pPr>
                      <a:r>
                        <a:rPr lang="en-GB" sz="1200"/>
                        <a:t>56.3</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0.88</a:t>
                      </a:r>
                      <a:endParaRPr sz="1200"/>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34.7</a:t>
                      </a:r>
                      <a:endParaRPr sz="1200"/>
                    </a:p>
                  </a:txBody>
                  <a:tcPr marT="91425" marB="91425" marR="91425" marL="91425">
                    <a:lnB cap="flat" cmpd="sng" w="9525">
                      <a:solidFill>
                        <a:srgbClr val="9E9E9E"/>
                      </a:solidFill>
                      <a:prstDash val="solid"/>
                      <a:round/>
                      <a:headEnd len="sm" w="sm" type="none"/>
                      <a:tailEnd len="sm" w="sm" type="none"/>
                    </a:lnB>
                  </a:tcPr>
                </a:tc>
              </a:tr>
              <a:tr h="365725">
                <a:tc>
                  <a:txBody>
                    <a:bodyPr/>
                    <a:lstStyle/>
                    <a:p>
                      <a:pPr indent="0" lvl="0" marL="0" rtl="0" algn="ctr">
                        <a:spcBef>
                          <a:spcPts val="0"/>
                        </a:spcBef>
                        <a:spcAft>
                          <a:spcPts val="0"/>
                        </a:spcAft>
                        <a:buNone/>
                      </a:pPr>
                      <a:r>
                        <a:rPr b="1" lang="en-GB" sz="1200">
                          <a:solidFill>
                            <a:schemeClr val="lt1"/>
                          </a:solidFill>
                        </a:rPr>
                        <a:t>XGBoost</a:t>
                      </a:r>
                      <a:endParaRPr b="1" sz="1200">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F6B26B"/>
                    </a:solidFill>
                  </a:tcPr>
                </a:tc>
                <a:tc>
                  <a:txBody>
                    <a:bodyPr/>
                    <a:lstStyle/>
                    <a:p>
                      <a:pPr indent="0" lvl="0" marL="0" rtl="0" algn="ctr">
                        <a:spcBef>
                          <a:spcPts val="0"/>
                        </a:spcBef>
                        <a:spcAft>
                          <a:spcPts val="0"/>
                        </a:spcAft>
                        <a:buNone/>
                      </a:pPr>
                      <a:r>
                        <a:rPr lang="en-GB" sz="1200">
                          <a:solidFill>
                            <a:srgbClr val="24292E"/>
                          </a:solidFill>
                        </a:rPr>
                        <a:t>47.3</a:t>
                      </a:r>
                      <a:endParaRPr sz="1200">
                        <a:solidFill>
                          <a:srgbClr val="24292E"/>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1200">
                          <a:solidFill>
                            <a:srgbClr val="24292E"/>
                          </a:solidFill>
                        </a:rPr>
                        <a:t>0.92</a:t>
                      </a:r>
                      <a:endParaRPr sz="1200">
                        <a:solidFill>
                          <a:srgbClr val="24292E"/>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1200">
                          <a:solidFill>
                            <a:srgbClr val="24292E"/>
                          </a:solidFill>
                        </a:rPr>
                        <a:t>30.8</a:t>
                      </a:r>
                      <a:endParaRPr sz="1200">
                        <a:solidFill>
                          <a:srgbClr val="24292E"/>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65725">
                <a:tc>
                  <a:txBody>
                    <a:bodyPr/>
                    <a:lstStyle/>
                    <a:p>
                      <a:pPr indent="0" lvl="0" marL="0" rtl="0" algn="ctr">
                        <a:spcBef>
                          <a:spcPts val="0"/>
                        </a:spcBef>
                        <a:spcAft>
                          <a:spcPts val="0"/>
                        </a:spcAft>
                        <a:buNone/>
                      </a:pPr>
                      <a:r>
                        <a:rPr b="1" lang="en-GB" sz="1200">
                          <a:solidFill>
                            <a:schemeClr val="lt1"/>
                          </a:solidFill>
                        </a:rPr>
                        <a:t>ANN </a:t>
                      </a:r>
                      <a:endParaRPr b="1" sz="1200">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F6B26B"/>
                    </a:solidFill>
                  </a:tcPr>
                </a:tc>
                <a:tc>
                  <a:txBody>
                    <a:bodyPr/>
                    <a:lstStyle/>
                    <a:p>
                      <a:pPr indent="0" lvl="0" marL="0" rtl="0" algn="ctr">
                        <a:spcBef>
                          <a:spcPts val="0"/>
                        </a:spcBef>
                        <a:spcAft>
                          <a:spcPts val="0"/>
                        </a:spcAft>
                        <a:buNone/>
                      </a:pPr>
                      <a:r>
                        <a:rPr lang="en-GB" sz="1200">
                          <a:solidFill>
                            <a:srgbClr val="212121"/>
                          </a:solidFill>
                        </a:rPr>
                        <a:t>45.6</a:t>
                      </a:r>
                      <a:endParaRPr sz="1200">
                        <a:solidFill>
                          <a:srgbClr val="21212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1200">
                          <a:solidFill>
                            <a:srgbClr val="212121"/>
                          </a:solidFill>
                        </a:rPr>
                        <a:t>0.92</a:t>
                      </a:r>
                      <a:endParaRPr sz="1200">
                        <a:solidFill>
                          <a:srgbClr val="21212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1200">
                          <a:solidFill>
                            <a:srgbClr val="212121"/>
                          </a:solidFill>
                        </a:rPr>
                        <a:t>38.1</a:t>
                      </a:r>
                      <a:endParaRPr sz="1200">
                        <a:solidFill>
                          <a:srgbClr val="21212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65725">
                <a:tc>
                  <a:txBody>
                    <a:bodyPr/>
                    <a:lstStyle/>
                    <a:p>
                      <a:pPr indent="0" lvl="0" marL="0" rtl="0" algn="ctr">
                        <a:spcBef>
                          <a:spcPts val="0"/>
                        </a:spcBef>
                        <a:spcAft>
                          <a:spcPts val="0"/>
                        </a:spcAft>
                        <a:buNone/>
                      </a:pPr>
                      <a:r>
                        <a:rPr b="1" lang="en-GB" sz="1200">
                          <a:solidFill>
                            <a:schemeClr val="lt1"/>
                          </a:solidFill>
                        </a:rPr>
                        <a:t>LSTM without covariates</a:t>
                      </a:r>
                      <a:endParaRPr b="1" sz="1200">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F6B26B"/>
                    </a:solidFill>
                  </a:tcPr>
                </a:tc>
                <a:tc>
                  <a:txBody>
                    <a:bodyPr/>
                    <a:lstStyle/>
                    <a:p>
                      <a:pPr indent="0" lvl="0" marL="0" rtl="0" algn="ctr">
                        <a:spcBef>
                          <a:spcPts val="0"/>
                        </a:spcBef>
                        <a:spcAft>
                          <a:spcPts val="0"/>
                        </a:spcAft>
                        <a:buNone/>
                      </a:pPr>
                      <a:r>
                        <a:rPr lang="en-GB" sz="1200">
                          <a:solidFill>
                            <a:srgbClr val="212121"/>
                          </a:solidFill>
                        </a:rPr>
                        <a:t>47.8</a:t>
                      </a:r>
                      <a:endParaRPr sz="1200">
                        <a:solidFill>
                          <a:srgbClr val="21212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1200">
                          <a:solidFill>
                            <a:srgbClr val="212121"/>
                          </a:solidFill>
                        </a:rPr>
                        <a:t>0.92</a:t>
                      </a:r>
                      <a:endParaRPr sz="1200">
                        <a:solidFill>
                          <a:srgbClr val="21212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GB" sz="1200">
                          <a:solidFill>
                            <a:srgbClr val="212121"/>
                          </a:solidFill>
                        </a:rPr>
                        <a:t>38.4</a:t>
                      </a:r>
                      <a:endParaRPr sz="1200">
                        <a:solidFill>
                          <a:srgbClr val="21212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78350">
                <a:tc>
                  <a:txBody>
                    <a:bodyPr/>
                    <a:lstStyle/>
                    <a:p>
                      <a:pPr indent="0" lvl="0" marL="0" rtl="0" algn="ctr">
                        <a:spcBef>
                          <a:spcPts val="0"/>
                        </a:spcBef>
                        <a:spcAft>
                          <a:spcPts val="0"/>
                        </a:spcAft>
                        <a:buNone/>
                      </a:pPr>
                      <a:r>
                        <a:rPr b="1" lang="en-GB" sz="1200">
                          <a:solidFill>
                            <a:schemeClr val="lt1"/>
                          </a:solidFill>
                        </a:rPr>
                        <a:t>LSTM with covariates in reduced feature space</a:t>
                      </a:r>
                      <a:endParaRPr b="1" sz="1200">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F6B26B"/>
                    </a:solidFill>
                  </a:tcPr>
                </a:tc>
                <a:tc>
                  <a:txBody>
                    <a:bodyPr/>
                    <a:lstStyle/>
                    <a:p>
                      <a:pPr indent="0" lvl="0" marL="0" rtl="0" algn="ctr">
                        <a:spcBef>
                          <a:spcPts val="0"/>
                        </a:spcBef>
                        <a:spcAft>
                          <a:spcPts val="0"/>
                        </a:spcAft>
                        <a:buNone/>
                      </a:pPr>
                      <a:r>
                        <a:rPr lang="en-GB" sz="1200">
                          <a:solidFill>
                            <a:srgbClr val="212121"/>
                          </a:solidFill>
                        </a:rPr>
                        <a:t>46.2</a:t>
                      </a:r>
                      <a:endParaRPr sz="1200">
                        <a:solidFill>
                          <a:srgbClr val="21212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t>0.8</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sz="1200">
                          <a:solidFill>
                            <a:srgbClr val="212121"/>
                          </a:solidFill>
                        </a:rPr>
                        <a:t>24.8</a:t>
                      </a:r>
                      <a:endParaRPr sz="1200">
                        <a:solidFill>
                          <a:srgbClr val="21212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5725">
                <a:tc>
                  <a:txBody>
                    <a:bodyPr/>
                    <a:lstStyle/>
                    <a:p>
                      <a:pPr indent="0" lvl="0" marL="0" rtl="0" algn="ctr">
                        <a:spcBef>
                          <a:spcPts val="0"/>
                        </a:spcBef>
                        <a:spcAft>
                          <a:spcPts val="0"/>
                        </a:spcAft>
                        <a:buNone/>
                      </a:pPr>
                      <a:r>
                        <a:rPr b="1" lang="en-GB" sz="1200">
                          <a:solidFill>
                            <a:schemeClr val="lt1"/>
                          </a:solidFill>
                        </a:rPr>
                        <a:t>CNN + LSTM with covariates in reduced feature space</a:t>
                      </a:r>
                      <a:endParaRPr b="1" sz="1200">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38761D"/>
                    </a:solidFill>
                  </a:tcPr>
                </a:tc>
                <a:tc>
                  <a:txBody>
                    <a:bodyPr/>
                    <a:lstStyle/>
                    <a:p>
                      <a:pPr indent="0" lvl="0" marL="0" rtl="0" algn="ctr">
                        <a:spcBef>
                          <a:spcPts val="0"/>
                        </a:spcBef>
                        <a:spcAft>
                          <a:spcPts val="0"/>
                        </a:spcAft>
                        <a:buNone/>
                      </a:pPr>
                      <a:r>
                        <a:rPr b="1" lang="en-GB" sz="1200">
                          <a:solidFill>
                            <a:schemeClr val="lt1"/>
                          </a:solidFill>
                        </a:rPr>
                        <a:t>39.06</a:t>
                      </a:r>
                      <a:endParaRPr b="1" sz="12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GB" sz="1200">
                          <a:solidFill>
                            <a:schemeClr val="lt1"/>
                          </a:solidFill>
                        </a:rPr>
                        <a:t>0.87</a:t>
                      </a:r>
                      <a:endParaRPr b="1" sz="12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GB" sz="1200">
                          <a:solidFill>
                            <a:schemeClr val="lt1"/>
                          </a:solidFill>
                        </a:rPr>
                        <a:t>23.79</a:t>
                      </a:r>
                      <a:endParaRPr b="1" sz="1200">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38761D"/>
                    </a:solidFill>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4"/>
          <p:cNvSpPr/>
          <p:nvPr/>
        </p:nvSpPr>
        <p:spPr>
          <a:xfrm rot="-2700000">
            <a:off x="5926977" y="2257043"/>
            <a:ext cx="3115371" cy="582515"/>
          </a:xfrm>
          <a:prstGeom prst="flowChartAlternateProcess">
            <a:avLst/>
          </a:prstGeom>
          <a:noFill/>
          <a:ln cap="flat" cmpd="sng" w="28575">
            <a:solidFill>
              <a:srgbClr val="1B786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 name="Google Shape;662;p84"/>
          <p:cNvGrpSpPr/>
          <p:nvPr/>
        </p:nvGrpSpPr>
        <p:grpSpPr>
          <a:xfrm>
            <a:off x="6254516" y="1318143"/>
            <a:ext cx="2460300" cy="2460300"/>
            <a:chOff x="6254516" y="1318143"/>
            <a:chExt cx="2460300" cy="2460300"/>
          </a:xfrm>
        </p:grpSpPr>
        <p:sp>
          <p:nvSpPr>
            <p:cNvPr id="663" name="Google Shape;663;p84"/>
            <p:cNvSpPr/>
            <p:nvPr/>
          </p:nvSpPr>
          <p:spPr>
            <a:xfrm rot="2700000">
              <a:off x="7239866" y="1053398"/>
              <a:ext cx="489601" cy="2989789"/>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664" name="Google Shape;664;p84"/>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249C90"/>
                  </a:solidFill>
                  <a:latin typeface="Roboto"/>
                  <a:ea typeface="Roboto"/>
                  <a:cs typeface="Roboto"/>
                  <a:sym typeface="Roboto"/>
                </a:rPr>
                <a:t>5</a:t>
              </a:r>
              <a:endParaRPr b="1" sz="1200">
                <a:solidFill>
                  <a:srgbClr val="249C90"/>
                </a:solidFill>
                <a:latin typeface="Roboto"/>
                <a:ea typeface="Roboto"/>
                <a:cs typeface="Roboto"/>
                <a:sym typeface="Roboto"/>
              </a:endParaRPr>
            </a:p>
          </p:txBody>
        </p:sp>
        <p:sp>
          <p:nvSpPr>
            <p:cNvPr id="665" name="Google Shape;665;p84"/>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a:solidFill>
                    <a:srgbClr val="FFFFFF"/>
                  </a:solidFill>
                  <a:latin typeface="Roboto"/>
                  <a:ea typeface="Roboto"/>
                  <a:cs typeface="Roboto"/>
                  <a:sym typeface="Roboto"/>
                </a:rPr>
                <a:t>Evaluation and prediction</a:t>
              </a:r>
              <a:endParaRPr b="1">
                <a:solidFill>
                  <a:srgbClr val="FFFFFF"/>
                </a:solidFill>
                <a:latin typeface="Roboto"/>
                <a:ea typeface="Roboto"/>
                <a:cs typeface="Roboto"/>
                <a:sym typeface="Roboto"/>
              </a:endParaRPr>
            </a:p>
          </p:txBody>
        </p:sp>
      </p:grpSp>
      <p:grpSp>
        <p:nvGrpSpPr>
          <p:cNvPr id="666" name="Google Shape;666;p84"/>
          <p:cNvGrpSpPr/>
          <p:nvPr/>
        </p:nvGrpSpPr>
        <p:grpSpPr>
          <a:xfrm>
            <a:off x="4761418" y="1318143"/>
            <a:ext cx="2460300" cy="2460300"/>
            <a:chOff x="4761418" y="1318143"/>
            <a:chExt cx="2460300" cy="2460300"/>
          </a:xfrm>
        </p:grpSpPr>
        <p:sp>
          <p:nvSpPr>
            <p:cNvPr id="667" name="Google Shape;667;p84"/>
            <p:cNvSpPr/>
            <p:nvPr/>
          </p:nvSpPr>
          <p:spPr>
            <a:xfrm rot="2700000">
              <a:off x="5746767" y="1053398"/>
              <a:ext cx="489601" cy="2989789"/>
            </a:xfrm>
            <a:prstGeom prst="roundRect">
              <a:avLst>
                <a:gd fmla="val 50000" name="adj"/>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4"/>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F887E"/>
                  </a:solidFill>
                  <a:latin typeface="Roboto"/>
                  <a:ea typeface="Roboto"/>
                  <a:cs typeface="Roboto"/>
                  <a:sym typeface="Roboto"/>
                </a:rPr>
                <a:t>4</a:t>
              </a:r>
              <a:endParaRPr b="1" sz="900">
                <a:solidFill>
                  <a:srgbClr val="1F887E"/>
                </a:solidFill>
                <a:latin typeface="Roboto"/>
                <a:ea typeface="Roboto"/>
                <a:cs typeface="Roboto"/>
                <a:sym typeface="Roboto"/>
              </a:endParaRPr>
            </a:p>
          </p:txBody>
        </p:sp>
        <p:sp>
          <p:nvSpPr>
            <p:cNvPr id="669" name="Google Shape;669;p84"/>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modeling</a:t>
              </a:r>
              <a:endParaRPr b="1" sz="1100">
                <a:solidFill>
                  <a:srgbClr val="FFFFFF"/>
                </a:solidFill>
                <a:latin typeface="Roboto"/>
                <a:ea typeface="Roboto"/>
                <a:cs typeface="Roboto"/>
                <a:sym typeface="Roboto"/>
              </a:endParaRPr>
            </a:p>
          </p:txBody>
        </p:sp>
      </p:grpSp>
      <p:grpSp>
        <p:nvGrpSpPr>
          <p:cNvPr id="670" name="Google Shape;670;p84"/>
          <p:cNvGrpSpPr/>
          <p:nvPr/>
        </p:nvGrpSpPr>
        <p:grpSpPr>
          <a:xfrm>
            <a:off x="3269751" y="1318143"/>
            <a:ext cx="2460300" cy="2460300"/>
            <a:chOff x="3269751" y="1318143"/>
            <a:chExt cx="2460300" cy="2460300"/>
          </a:xfrm>
        </p:grpSpPr>
        <p:sp>
          <p:nvSpPr>
            <p:cNvPr id="671" name="Google Shape;671;p84"/>
            <p:cNvSpPr/>
            <p:nvPr/>
          </p:nvSpPr>
          <p:spPr>
            <a:xfrm rot="2700000">
              <a:off x="4255100" y="1053398"/>
              <a:ext cx="489601" cy="2989789"/>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4"/>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D7E74"/>
                  </a:solidFill>
                  <a:latin typeface="Roboto"/>
                  <a:ea typeface="Roboto"/>
                  <a:cs typeface="Roboto"/>
                  <a:sym typeface="Roboto"/>
                </a:rPr>
                <a:t>3</a:t>
              </a:r>
              <a:endParaRPr b="1" sz="900">
                <a:solidFill>
                  <a:srgbClr val="1D7E74"/>
                </a:solidFill>
                <a:latin typeface="Roboto"/>
                <a:ea typeface="Roboto"/>
                <a:cs typeface="Roboto"/>
                <a:sym typeface="Roboto"/>
              </a:endParaRPr>
            </a:p>
          </p:txBody>
        </p:sp>
        <p:sp>
          <p:nvSpPr>
            <p:cNvPr id="673" name="Google Shape;673;p84"/>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exploration</a:t>
              </a:r>
              <a:endParaRPr b="1" sz="1100">
                <a:solidFill>
                  <a:srgbClr val="FFFFFF"/>
                </a:solidFill>
                <a:latin typeface="Roboto"/>
                <a:ea typeface="Roboto"/>
                <a:cs typeface="Roboto"/>
                <a:sym typeface="Roboto"/>
              </a:endParaRPr>
            </a:p>
          </p:txBody>
        </p:sp>
      </p:grpSp>
      <p:grpSp>
        <p:nvGrpSpPr>
          <p:cNvPr id="674" name="Google Shape;674;p84"/>
          <p:cNvGrpSpPr/>
          <p:nvPr/>
        </p:nvGrpSpPr>
        <p:grpSpPr>
          <a:xfrm>
            <a:off x="1776626" y="1318143"/>
            <a:ext cx="2460300" cy="2460300"/>
            <a:chOff x="1776626" y="1318143"/>
            <a:chExt cx="2460300" cy="2460300"/>
          </a:xfrm>
        </p:grpSpPr>
        <p:grpSp>
          <p:nvGrpSpPr>
            <p:cNvPr id="675" name="Google Shape;675;p84"/>
            <p:cNvGrpSpPr/>
            <p:nvPr/>
          </p:nvGrpSpPr>
          <p:grpSpPr>
            <a:xfrm>
              <a:off x="1776626" y="1318143"/>
              <a:ext cx="2460300" cy="2460300"/>
              <a:chOff x="1776626" y="1318143"/>
              <a:chExt cx="2460300" cy="2460300"/>
            </a:xfrm>
          </p:grpSpPr>
          <p:sp>
            <p:nvSpPr>
              <p:cNvPr id="676" name="Google Shape;676;p84"/>
              <p:cNvSpPr/>
              <p:nvPr/>
            </p:nvSpPr>
            <p:spPr>
              <a:xfrm rot="2700000">
                <a:off x="2761975" y="1053398"/>
                <a:ext cx="489601" cy="2989789"/>
              </a:xfrm>
              <a:prstGeom prst="roundRect">
                <a:avLst>
                  <a:gd fmla="val 50000" name="adj"/>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84"/>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Data mining and processing</a:t>
                </a:r>
                <a:endParaRPr b="1" sz="1100">
                  <a:solidFill>
                    <a:srgbClr val="FFFFFF"/>
                  </a:solidFill>
                  <a:latin typeface="Roboto"/>
                  <a:ea typeface="Roboto"/>
                  <a:cs typeface="Roboto"/>
                  <a:sym typeface="Roboto"/>
                </a:endParaRPr>
              </a:p>
            </p:txBody>
          </p:sp>
        </p:grpSp>
        <p:sp>
          <p:nvSpPr>
            <p:cNvPr id="678" name="Google Shape;678;p84"/>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B786E"/>
                  </a:solidFill>
                  <a:latin typeface="Roboto"/>
                  <a:ea typeface="Roboto"/>
                  <a:cs typeface="Roboto"/>
                  <a:sym typeface="Roboto"/>
                </a:rPr>
                <a:t>2</a:t>
              </a:r>
              <a:endParaRPr b="1" sz="900">
                <a:solidFill>
                  <a:srgbClr val="1B786E"/>
                </a:solidFill>
                <a:latin typeface="Roboto"/>
                <a:ea typeface="Roboto"/>
                <a:cs typeface="Roboto"/>
                <a:sym typeface="Roboto"/>
              </a:endParaRPr>
            </a:p>
          </p:txBody>
        </p:sp>
      </p:grpSp>
      <p:grpSp>
        <p:nvGrpSpPr>
          <p:cNvPr id="679" name="Google Shape;679;p84"/>
          <p:cNvGrpSpPr/>
          <p:nvPr/>
        </p:nvGrpSpPr>
        <p:grpSpPr>
          <a:xfrm>
            <a:off x="284959" y="1318143"/>
            <a:ext cx="2460300" cy="2460300"/>
            <a:chOff x="284959" y="1318143"/>
            <a:chExt cx="2460300" cy="2460300"/>
          </a:xfrm>
        </p:grpSpPr>
        <p:sp>
          <p:nvSpPr>
            <p:cNvPr id="680" name="Google Shape;680;p84"/>
            <p:cNvSpPr/>
            <p:nvPr/>
          </p:nvSpPr>
          <p:spPr>
            <a:xfrm rot="2700000">
              <a:off x="1270309" y="1053398"/>
              <a:ext cx="489601" cy="2989789"/>
            </a:xfrm>
            <a:prstGeom prst="round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84"/>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GB" sz="900">
                  <a:solidFill>
                    <a:srgbClr val="155B54"/>
                  </a:solidFill>
                  <a:latin typeface="Roboto"/>
                  <a:ea typeface="Roboto"/>
                  <a:cs typeface="Roboto"/>
                  <a:sym typeface="Roboto"/>
                </a:rPr>
                <a:t>1</a:t>
              </a:r>
              <a:endParaRPr b="1" sz="900">
                <a:solidFill>
                  <a:srgbClr val="155B54"/>
                </a:solidFill>
                <a:latin typeface="Roboto"/>
                <a:ea typeface="Roboto"/>
                <a:cs typeface="Roboto"/>
                <a:sym typeface="Roboto"/>
              </a:endParaRPr>
            </a:p>
          </p:txBody>
        </p:sp>
        <p:sp>
          <p:nvSpPr>
            <p:cNvPr id="682" name="Google Shape;682;p84"/>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Roboto"/>
                  <a:ea typeface="Roboto"/>
                  <a:cs typeface="Roboto"/>
                  <a:sym typeface="Roboto"/>
                </a:rPr>
                <a:t>Project definition</a:t>
              </a:r>
              <a:endParaRPr b="1" sz="1100">
                <a:solidFill>
                  <a:srgbClr val="FFFFFF"/>
                </a:solidFill>
                <a:latin typeface="Roboto"/>
                <a:ea typeface="Roboto"/>
                <a:cs typeface="Roboto"/>
                <a:sym typeface="Roboto"/>
              </a:endParaRPr>
            </a:p>
          </p:txBody>
        </p:sp>
      </p:grpSp>
      <p:sp>
        <p:nvSpPr>
          <p:cNvPr id="683" name="Google Shape;683;p8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framework</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8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Forecasting results using the best model </a:t>
            </a:r>
            <a:endParaRPr/>
          </a:p>
          <a:p>
            <a:pPr indent="0" lvl="0" marL="0" rtl="0" algn="l">
              <a:spcBef>
                <a:spcPts val="0"/>
              </a:spcBef>
              <a:spcAft>
                <a:spcPts val="0"/>
              </a:spcAft>
              <a:buNone/>
            </a:pPr>
            <a:r>
              <a:t/>
            </a:r>
            <a:endParaRPr/>
          </a:p>
        </p:txBody>
      </p:sp>
      <p:sp>
        <p:nvSpPr>
          <p:cNvPr id="689" name="Google Shape;689;p85"/>
          <p:cNvSpPr txBox="1"/>
          <p:nvPr>
            <p:ph idx="1" type="body"/>
          </p:nvPr>
        </p:nvSpPr>
        <p:spPr>
          <a:xfrm>
            <a:off x="311700" y="1239625"/>
            <a:ext cx="86592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Best model chosen : </a:t>
            </a:r>
            <a:r>
              <a:rPr b="1" lang="en-GB"/>
              <a:t>CNN + LSTM with covariates in reduced feature space</a:t>
            </a:r>
            <a:endParaRPr sz="1770"/>
          </a:p>
        </p:txBody>
      </p:sp>
      <p:pic>
        <p:nvPicPr>
          <p:cNvPr id="690" name="Google Shape;690;p85"/>
          <p:cNvPicPr preferRelativeResize="0"/>
          <p:nvPr/>
        </p:nvPicPr>
        <p:blipFill>
          <a:blip r:embed="rId3">
            <a:alphaModFix/>
          </a:blip>
          <a:stretch>
            <a:fillRect/>
          </a:stretch>
        </p:blipFill>
        <p:spPr>
          <a:xfrm>
            <a:off x="777800" y="1614825"/>
            <a:ext cx="7103899" cy="33991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Challenges &amp; Next steps</a:t>
            </a:r>
            <a:endParaRPr/>
          </a:p>
        </p:txBody>
      </p:sp>
      <p:sp>
        <p:nvSpPr>
          <p:cNvPr id="696" name="Google Shape;696;p86"/>
          <p:cNvSpPr txBox="1"/>
          <p:nvPr>
            <p:ph idx="1" type="body"/>
          </p:nvPr>
        </p:nvSpPr>
        <p:spPr>
          <a:xfrm>
            <a:off x="311700" y="1266325"/>
            <a:ext cx="6418800" cy="3302700"/>
          </a:xfrm>
          <a:prstGeom prst="rect">
            <a:avLst/>
          </a:prstGeom>
        </p:spPr>
        <p:txBody>
          <a:bodyPr anchorCtr="0" anchor="t" bIns="91425" lIns="91425" spcFirstLastPara="1" rIns="91425" wrap="square" tIns="91425">
            <a:normAutofit fontScale="85000" lnSpcReduction="20000"/>
          </a:bodyPr>
          <a:lstStyle/>
          <a:p>
            <a:pPr indent="0" lvl="0" marL="1371600" rtl="0" algn="l">
              <a:lnSpc>
                <a:spcPct val="100000"/>
              </a:lnSpc>
              <a:spcBef>
                <a:spcPts val="0"/>
              </a:spcBef>
              <a:spcAft>
                <a:spcPts val="0"/>
              </a:spcAft>
              <a:buNone/>
            </a:pPr>
            <a:r>
              <a:t/>
            </a:r>
            <a:endParaRPr/>
          </a:p>
          <a:p>
            <a:pPr indent="-325755" lvl="0" marL="457200" rtl="0" algn="l">
              <a:lnSpc>
                <a:spcPct val="100000"/>
              </a:lnSpc>
              <a:spcBef>
                <a:spcPts val="1200"/>
              </a:spcBef>
              <a:spcAft>
                <a:spcPts val="0"/>
              </a:spcAft>
              <a:buSzPct val="100000"/>
              <a:buChar char="●"/>
            </a:pPr>
            <a:r>
              <a:rPr lang="en-GB"/>
              <a:t>Find open source weather &amp; solar radiance forecast data, e</a:t>
            </a:r>
            <a:r>
              <a:rPr lang="en-GB"/>
              <a:t>valuate and incorporate them</a:t>
            </a:r>
            <a:r>
              <a:rPr lang="en-GB"/>
              <a:t> for solar energy prediction</a:t>
            </a:r>
            <a:endParaRPr/>
          </a:p>
          <a:p>
            <a:pPr indent="0" lvl="0" marL="457200" rtl="0" algn="l">
              <a:lnSpc>
                <a:spcPct val="100000"/>
              </a:lnSpc>
              <a:spcBef>
                <a:spcPts val="1200"/>
              </a:spcBef>
              <a:spcAft>
                <a:spcPts val="0"/>
              </a:spcAft>
              <a:buNone/>
            </a:pPr>
            <a:r>
              <a:t/>
            </a:r>
            <a:endParaRPr/>
          </a:p>
          <a:p>
            <a:pPr indent="-325755" lvl="0" marL="457200" rtl="0" algn="l">
              <a:lnSpc>
                <a:spcPct val="100000"/>
              </a:lnSpc>
              <a:spcBef>
                <a:spcPts val="1200"/>
              </a:spcBef>
              <a:spcAft>
                <a:spcPts val="0"/>
              </a:spcAft>
              <a:buSzPct val="100000"/>
              <a:buChar char="●"/>
            </a:pPr>
            <a:r>
              <a:rPr lang="en-GB"/>
              <a:t>Experiment other models (CNN/Transformer), as well as  combination of models and  to compensate for the limitations</a:t>
            </a:r>
            <a:endParaRPr/>
          </a:p>
          <a:p>
            <a:pPr indent="0" lvl="0" marL="457200" rtl="0" algn="l">
              <a:lnSpc>
                <a:spcPct val="100000"/>
              </a:lnSpc>
              <a:spcBef>
                <a:spcPts val="1200"/>
              </a:spcBef>
              <a:spcAft>
                <a:spcPts val="0"/>
              </a:spcAft>
              <a:buNone/>
            </a:pPr>
            <a:r>
              <a:t/>
            </a:r>
            <a:endParaRPr/>
          </a:p>
          <a:p>
            <a:pPr indent="-325755" lvl="0" marL="457200" rtl="0" algn="l">
              <a:lnSpc>
                <a:spcPct val="100000"/>
              </a:lnSpc>
              <a:spcBef>
                <a:spcPts val="1200"/>
              </a:spcBef>
              <a:spcAft>
                <a:spcPts val="0"/>
              </a:spcAft>
              <a:buSzPct val="100000"/>
              <a:buChar char="●"/>
            </a:pPr>
            <a:r>
              <a:rPr lang="en-GB"/>
              <a:t>Creation of an API and graphical user interface</a:t>
            </a:r>
            <a:endParaRPr/>
          </a:p>
          <a:p>
            <a:pPr indent="0" lvl="0" marL="457200" rtl="0" algn="l">
              <a:lnSpc>
                <a:spcPct val="100000"/>
              </a:lnSpc>
              <a:spcBef>
                <a:spcPts val="1200"/>
              </a:spcBef>
              <a:spcAft>
                <a:spcPts val="0"/>
              </a:spcAft>
              <a:buNone/>
            </a:pPr>
            <a:r>
              <a:t/>
            </a:r>
            <a:endParaRPr/>
          </a:p>
          <a:p>
            <a:pPr indent="-325755" lvl="0" marL="457200" rtl="0" algn="l">
              <a:lnSpc>
                <a:spcPct val="100000"/>
              </a:lnSpc>
              <a:spcBef>
                <a:spcPts val="1200"/>
              </a:spcBef>
              <a:spcAft>
                <a:spcPts val="0"/>
              </a:spcAft>
              <a:buSzPct val="100000"/>
              <a:buChar char="●"/>
            </a:pPr>
            <a:r>
              <a:rPr lang="en-GB"/>
              <a:t>Dynamic update of data for continuous modeling and forecasting</a:t>
            </a:r>
            <a:endParaRPr/>
          </a:p>
        </p:txBody>
      </p:sp>
      <p:pic>
        <p:nvPicPr>
          <p:cNvPr id="697" name="Google Shape;697;p86"/>
          <p:cNvPicPr preferRelativeResize="0"/>
          <p:nvPr/>
        </p:nvPicPr>
        <p:blipFill>
          <a:blip r:embed="rId3">
            <a:alphaModFix/>
          </a:blip>
          <a:stretch>
            <a:fillRect/>
          </a:stretch>
        </p:blipFill>
        <p:spPr>
          <a:xfrm>
            <a:off x="6609494" y="2806000"/>
            <a:ext cx="2534501" cy="224584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7"/>
          <p:cNvSpPr txBox="1"/>
          <p:nvPr>
            <p:ph type="title"/>
          </p:nvPr>
        </p:nvSpPr>
        <p:spPr>
          <a:xfrm>
            <a:off x="311700" y="1304850"/>
            <a:ext cx="85206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sz="7200"/>
              <a:t>Thank you!</a:t>
            </a:r>
            <a:endParaRPr sz="7200"/>
          </a:p>
        </p:txBody>
      </p:sp>
      <p:sp>
        <p:nvSpPr>
          <p:cNvPr id="703" name="Google Shape;703;p87"/>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GB" sz="3600"/>
              <a:t>Q&amp;A</a:t>
            </a:r>
            <a:endParaRPr b="1" sz="3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Preprocessing of datasets</a:t>
            </a:r>
            <a:endParaRPr/>
          </a:p>
        </p:txBody>
      </p:sp>
      <p:sp>
        <p:nvSpPr>
          <p:cNvPr id="159" name="Google Shape;159;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The datasets coming from different sources, their format need to be cleaned and standardized: </a:t>
            </a:r>
            <a:endParaRPr/>
          </a:p>
          <a:p>
            <a:pPr indent="-342900" lvl="0" marL="457200" rtl="0" algn="l">
              <a:spcBef>
                <a:spcPts val="1200"/>
              </a:spcBef>
              <a:spcAft>
                <a:spcPts val="0"/>
              </a:spcAft>
              <a:buSzPts val="1800"/>
              <a:buChar char="●"/>
            </a:pPr>
            <a:r>
              <a:rPr lang="en-GB"/>
              <a:t>Understanding and s</a:t>
            </a:r>
            <a:r>
              <a:rPr lang="en-GB"/>
              <a:t>election of variables</a:t>
            </a:r>
            <a:endParaRPr/>
          </a:p>
          <a:p>
            <a:pPr indent="-342900" lvl="0" marL="457200" rtl="0" algn="l">
              <a:spcBef>
                <a:spcPts val="0"/>
              </a:spcBef>
              <a:spcAft>
                <a:spcPts val="0"/>
              </a:spcAft>
              <a:buSzPts val="1800"/>
              <a:buChar char="●"/>
            </a:pPr>
            <a:r>
              <a:rPr lang="en-GB"/>
              <a:t>Data type assignment (date, integer,...)</a:t>
            </a:r>
            <a:endParaRPr/>
          </a:p>
          <a:p>
            <a:pPr indent="-342900" lvl="0" marL="457200" rtl="0" algn="l">
              <a:spcBef>
                <a:spcPts val="0"/>
              </a:spcBef>
              <a:spcAft>
                <a:spcPts val="0"/>
              </a:spcAft>
              <a:buSzPts val="1800"/>
              <a:buChar char="●"/>
            </a:pPr>
            <a:r>
              <a:rPr lang="en-GB"/>
              <a:t>Substitution of missing values (e.g. replace with average of the 2 rows before and after)</a:t>
            </a:r>
            <a:endParaRPr/>
          </a:p>
          <a:p>
            <a:pPr indent="-342900" lvl="0" marL="457200" rtl="0" algn="l">
              <a:spcBef>
                <a:spcPts val="0"/>
              </a:spcBef>
              <a:spcAft>
                <a:spcPts val="0"/>
              </a:spcAft>
              <a:buSzPts val="1800"/>
              <a:buChar char="●"/>
            </a:pPr>
            <a:r>
              <a:rPr lang="en-GB"/>
              <a:t>Removal of useless or </a:t>
            </a:r>
            <a:r>
              <a:rPr lang="en-GB"/>
              <a:t>redundant</a:t>
            </a:r>
            <a:r>
              <a:rPr lang="en-GB"/>
              <a:t> information based on correlation analysis (e.g. sea level pressure &amp; station pressure)</a:t>
            </a:r>
            <a:endParaRPr/>
          </a:p>
          <a:p>
            <a:pPr indent="-342900" lvl="0" marL="457200" rtl="0" algn="l">
              <a:spcBef>
                <a:spcPts val="0"/>
              </a:spcBef>
              <a:spcAft>
                <a:spcPts val="0"/>
              </a:spcAft>
              <a:buSzPts val="1800"/>
              <a:buChar char="●"/>
            </a:pPr>
            <a:r>
              <a:rPr lang="en-GB"/>
              <a:t>Concatenation of all datasets into one with a three-hourly frequency (resample, adjust datetime index)</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Concatenated dataset shape</a:t>
            </a:r>
            <a:endParaRPr/>
          </a:p>
        </p:txBody>
      </p:sp>
      <p:sp>
        <p:nvSpPr>
          <p:cNvPr id="165" name="Google Shape;165;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GB"/>
              <a:t>Response variable : </a:t>
            </a:r>
            <a:r>
              <a:rPr b="1" lang="en-GB"/>
              <a:t>Solar power production (MW)</a:t>
            </a:r>
            <a:br>
              <a:rPr b="1" lang="en-GB"/>
            </a:br>
            <a:endParaRPr b="1"/>
          </a:p>
          <a:p>
            <a:pPr indent="-342900" lvl="0" marL="457200" rtl="0" algn="l">
              <a:spcBef>
                <a:spcPts val="0"/>
              </a:spcBef>
              <a:spcAft>
                <a:spcPts val="0"/>
              </a:spcAft>
              <a:buSzPts val="1800"/>
              <a:buChar char="●"/>
            </a:pPr>
            <a:r>
              <a:rPr lang="en-GB"/>
              <a:t>Covariates : </a:t>
            </a:r>
            <a:endParaRPr/>
          </a:p>
          <a:p>
            <a:pPr indent="-330200" lvl="1" marL="914400" rtl="0" algn="l">
              <a:spcBef>
                <a:spcPts val="0"/>
              </a:spcBef>
              <a:spcAft>
                <a:spcPts val="0"/>
              </a:spcAft>
              <a:buSzPts val="1600"/>
              <a:buChar char="○"/>
            </a:pPr>
            <a:r>
              <a:rPr b="1" lang="en-GB" sz="1600"/>
              <a:t>Temperature of the air (°C)</a:t>
            </a:r>
            <a:endParaRPr b="1" sz="1600"/>
          </a:p>
          <a:p>
            <a:pPr indent="-330200" lvl="1" marL="914400" rtl="0" algn="l">
              <a:spcBef>
                <a:spcPts val="0"/>
              </a:spcBef>
              <a:spcAft>
                <a:spcPts val="0"/>
              </a:spcAft>
              <a:buSzPts val="1600"/>
              <a:buChar char="○"/>
            </a:pPr>
            <a:r>
              <a:rPr b="1" lang="en-GB" sz="1600"/>
              <a:t>Hourly </a:t>
            </a:r>
            <a:r>
              <a:rPr b="1" lang="en-GB" sz="1600"/>
              <a:t>precipitation depth (mm)</a:t>
            </a:r>
            <a:endParaRPr b="1" sz="1600"/>
          </a:p>
          <a:p>
            <a:pPr indent="-330200" lvl="1" marL="914400" rtl="0" algn="l">
              <a:spcBef>
                <a:spcPts val="0"/>
              </a:spcBef>
              <a:spcAft>
                <a:spcPts val="0"/>
              </a:spcAft>
              <a:buSzPts val="1600"/>
              <a:buChar char="○"/>
            </a:pPr>
            <a:r>
              <a:rPr b="1" lang="en-GB" sz="1600"/>
              <a:t>Station air pressure(Pa)</a:t>
            </a:r>
            <a:endParaRPr b="1" sz="1600"/>
          </a:p>
          <a:p>
            <a:pPr indent="-330200" lvl="1" marL="914400" rtl="0" algn="l">
              <a:spcBef>
                <a:spcPts val="0"/>
              </a:spcBef>
              <a:spcAft>
                <a:spcPts val="0"/>
              </a:spcAft>
              <a:buSzPts val="1600"/>
              <a:buChar char="○"/>
            </a:pPr>
            <a:r>
              <a:rPr b="1" lang="en-GB" sz="1600"/>
              <a:t>Wind speed at 100m altitude (m/s)</a:t>
            </a:r>
            <a:endParaRPr b="1" sz="1600"/>
          </a:p>
          <a:p>
            <a:pPr indent="-317500" lvl="1" marL="914400" rtl="0" algn="l">
              <a:spcBef>
                <a:spcPts val="0"/>
              </a:spcBef>
              <a:spcAft>
                <a:spcPts val="0"/>
              </a:spcAft>
              <a:buSzPts val="1400"/>
              <a:buChar char="○"/>
            </a:pPr>
            <a:r>
              <a:rPr b="1" lang="en-GB" sz="1600"/>
              <a:t>Global Solar radiation (W/m2)</a:t>
            </a:r>
            <a:br>
              <a:rPr b="1" lang="en-GB"/>
            </a:br>
            <a:endParaRPr b="1"/>
          </a:p>
          <a:p>
            <a:pPr indent="-342900" lvl="0" marL="457200" rtl="0" algn="l">
              <a:spcBef>
                <a:spcPts val="0"/>
              </a:spcBef>
              <a:spcAft>
                <a:spcPts val="0"/>
              </a:spcAft>
              <a:buSzPts val="1800"/>
              <a:buChar char="●"/>
            </a:pPr>
            <a:r>
              <a:rPr lang="en-GB"/>
              <a:t>Time frame : 1st January 2017 01:00AM to 31st December 2020 10:00PM</a:t>
            </a:r>
            <a:endParaRPr/>
          </a:p>
          <a:p>
            <a:pPr indent="-342900" lvl="0" marL="457200" rtl="0" algn="l">
              <a:spcBef>
                <a:spcPts val="0"/>
              </a:spcBef>
              <a:spcAft>
                <a:spcPts val="0"/>
              </a:spcAft>
              <a:buSzPts val="1800"/>
              <a:buChar char="●"/>
            </a:pPr>
            <a:r>
              <a:rPr lang="en-GB"/>
              <a:t>11688 records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